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6"/>
  </p:notesMasterIdLst>
  <p:sldIdLst>
    <p:sldId id="256" r:id="rId2"/>
    <p:sldId id="269" r:id="rId3"/>
    <p:sldId id="270" r:id="rId4"/>
    <p:sldId id="271" r:id="rId5"/>
    <p:sldId id="274" r:id="rId6"/>
    <p:sldId id="297" r:id="rId7"/>
    <p:sldId id="272" r:id="rId8"/>
    <p:sldId id="298" r:id="rId9"/>
    <p:sldId id="266" r:id="rId10"/>
    <p:sldId id="305" r:id="rId11"/>
    <p:sldId id="286" r:id="rId12"/>
    <p:sldId id="284" r:id="rId13"/>
    <p:sldId id="285" r:id="rId14"/>
    <p:sldId id="26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02" autoAdjust="0"/>
    <p:restoredTop sz="69665" autoAdjust="0"/>
  </p:normalViewPr>
  <p:slideViewPr>
    <p:cSldViewPr>
      <p:cViewPr>
        <p:scale>
          <a:sx n="50" d="100"/>
          <a:sy n="50" d="100"/>
        </p:scale>
        <p:origin x="-208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B84885-27FF-462A-85B3-46415619C7EA}" type="datetimeFigureOut">
              <a:rPr lang="en-US" smtClean="0"/>
              <a:pPr/>
              <a:t>12/18/2013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C89CF4-0B15-4C56-8816-F515FCA2EA8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Colorado has established Comprehensive Health Education Standards for grades Pre-K-12.  Health education standards are intended to help prepare students with information they need in order to be successful using 21</a:t>
            </a:r>
            <a:r>
              <a:rPr lang="en-US" sz="1200" kern="1200" baseline="30000" dirty="0" smtClean="0">
                <a:solidFill>
                  <a:schemeClr val="tx1"/>
                </a:solidFill>
                <a:latin typeface="+mn-lt"/>
                <a:ea typeface="+mn-ea"/>
                <a:cs typeface="+mn-cs"/>
              </a:rPr>
              <a:t>st</a:t>
            </a:r>
            <a:r>
              <a:rPr lang="en-US" sz="1200" kern="1200" baseline="0" dirty="0" smtClean="0">
                <a:solidFill>
                  <a:schemeClr val="tx1"/>
                </a:solidFill>
                <a:latin typeface="+mn-lt"/>
                <a:ea typeface="+mn-ea"/>
                <a:cs typeface="+mn-cs"/>
              </a:rPr>
              <a:t> century skills in our global economy.  Mastery of the concepts and skills within a standard means that a student has facility with a skill or concept in multiple contexts.  This PowerPoint will familiarize you with the Preschool standards.</a:t>
            </a:r>
          </a:p>
          <a:p>
            <a:endParaRPr lang="en-US" dirty="0"/>
          </a:p>
        </p:txBody>
      </p:sp>
      <p:sp>
        <p:nvSpPr>
          <p:cNvPr id="4" name="Slide Number Placeholder 3"/>
          <p:cNvSpPr>
            <a:spLocks noGrp="1"/>
          </p:cNvSpPr>
          <p:nvPr>
            <p:ph type="sldNum" sz="quarter" idx="10"/>
          </p:nvPr>
        </p:nvSpPr>
        <p:spPr/>
        <p:txBody>
          <a:bodyPr/>
          <a:lstStyle/>
          <a:p>
            <a:fld id="{A7C89CF4-0B15-4C56-8816-F515FCA2EA8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This grade level expectation for the Prevention and Risk Management is to identify ways to be safe while at play.  [READ EXPECTATION]. Prepared graduates should have personal safety knowledge and skills to prevent and treat unintentional injury. Evidence outcomes for this expectation are that the student be able to state how to be a safe pedestrian and to identify ways reduce injuries on the playground. [READ EVIDENCE OUTCOMES]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7C89CF4-0B15-4C56-8816-F515FCA2EA88}"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is a slide of the preschool grade at a glance.  </a:t>
            </a:r>
            <a:endParaRPr lang="en-US" dirty="0"/>
          </a:p>
        </p:txBody>
      </p:sp>
      <p:sp>
        <p:nvSpPr>
          <p:cNvPr id="4" name="Slide Number Placeholder 3"/>
          <p:cNvSpPr>
            <a:spLocks noGrp="1"/>
          </p:cNvSpPr>
          <p:nvPr>
            <p:ph type="sldNum" sz="quarter" idx="10"/>
          </p:nvPr>
        </p:nvSpPr>
        <p:spPr/>
        <p:txBody>
          <a:bodyPr/>
          <a:lstStyle/>
          <a:p>
            <a:fld id="{A7C89CF4-0B15-4C56-8816-F515FCA2EA88}"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health standards</a:t>
            </a:r>
            <a:r>
              <a:rPr lang="en-US" baseline="0" dirty="0" smtClean="0"/>
              <a:t> are listed in the Comprehensive Health &amp; PE Standards document.  </a:t>
            </a:r>
            <a:r>
              <a:rPr lang="en-US" dirty="0" smtClean="0"/>
              <a:t>This is the standard document</a:t>
            </a:r>
            <a:r>
              <a:rPr lang="en-US" baseline="0" dirty="0" smtClean="0"/>
              <a:t> template. Each grade level expectation for the standards is listed in this format in the document. Through this PowerPoint, we have covered most of the information included in these tables.  The standard is at the top of the page.  The graduate level competency is then listed below the standard.  Next, you will see the grade level expectation.  For this grade level expectation, the evidence outcomes are listed.  The column to the right includes resources and information to help with teaching the expectation.  These include inquiry questions, relevance and application, and nature of health.  </a:t>
            </a:r>
            <a:endParaRPr lang="en-US" dirty="0"/>
          </a:p>
        </p:txBody>
      </p:sp>
      <p:sp>
        <p:nvSpPr>
          <p:cNvPr id="4" name="Slide Number Placeholder 3"/>
          <p:cNvSpPr>
            <a:spLocks noGrp="1"/>
          </p:cNvSpPr>
          <p:nvPr>
            <p:ph type="sldNum" sz="quarter" idx="10"/>
          </p:nvPr>
        </p:nvSpPr>
        <p:spPr/>
        <p:txBody>
          <a:bodyPr/>
          <a:lstStyle/>
          <a:p>
            <a:fld id="{A7C89CF4-0B15-4C56-8816-F515FCA2EA88}"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page</a:t>
            </a:r>
            <a:r>
              <a:rPr lang="en-US" baseline="0" dirty="0" smtClean="0"/>
              <a:t> is specific to the elementary, but can be revised slightly as a resource page for MS &amp; HS.)</a:t>
            </a:r>
          </a:p>
          <a:p>
            <a:endParaRPr lang="en-US" baseline="0" dirty="0" smtClean="0"/>
          </a:p>
          <a:p>
            <a:r>
              <a:rPr lang="en-US" baseline="0" dirty="0" smtClean="0"/>
              <a:t>So, how do you effectively implement these standards without a dedicated health education class.  Are you feeling a bit overwhelmed?  We understand that it may even be impossible to implement with complete fidelity and mastery all of these standards given the other demands on class time.  However, given the importance of health education to not only the health of the students, but also their academic success and future realization of goals, it is important that we attempt to provide as much health education as possible.  In fact, health education can be even more impactful when integrated into other content areas.  So, you can first become familiar with the standards.  You have begun this process by listening to this PowerPoint.  Thank you!  Next, find ways to integrate the standards into other academic disciplines that you teach.  Make healthy messages a part of your classroom culture.  Utilize the language of health education throughout the school day.  Encourage the use of skills learned through health education in your classroom.  Finally, utilize the resources at the links provided for ideas about teaching to the health education standards as well as how to integrate into other academic disciplines.  Included in these links are concept maps that link to the other content areas and their standards.  Finally, please do not hesitate to access the help of your health education coordinators—Katrina Ruggles, Marsha Felmlee, and Carla Smith.  All three have had extensive training in the implementation of the health standards across the grade levels.</a:t>
            </a:r>
            <a:endParaRPr lang="en-US" dirty="0"/>
          </a:p>
        </p:txBody>
      </p:sp>
      <p:sp>
        <p:nvSpPr>
          <p:cNvPr id="4" name="Slide Number Placeholder 3"/>
          <p:cNvSpPr>
            <a:spLocks noGrp="1"/>
          </p:cNvSpPr>
          <p:nvPr>
            <p:ph type="sldNum" sz="quarter" idx="10"/>
          </p:nvPr>
        </p:nvSpPr>
        <p:spPr/>
        <p:txBody>
          <a:bodyPr/>
          <a:lstStyle/>
          <a:p>
            <a:fld id="{A7C89CF4-0B15-4C56-8816-F515FCA2EA88}"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685800" lvl="1" indent="-228600">
              <a:buNone/>
            </a:pPr>
            <a:endParaRPr lang="en-US" dirty="0"/>
          </a:p>
        </p:txBody>
      </p:sp>
      <p:sp>
        <p:nvSpPr>
          <p:cNvPr id="4" name="Slide Number Placeholder 3"/>
          <p:cNvSpPr>
            <a:spLocks noGrp="1"/>
          </p:cNvSpPr>
          <p:nvPr>
            <p:ph type="sldNum" sz="quarter" idx="10"/>
          </p:nvPr>
        </p:nvSpPr>
        <p:spPr/>
        <p:txBody>
          <a:bodyPr/>
          <a:lstStyle/>
          <a:p>
            <a:fld id="{A7C89CF4-0B15-4C56-8816-F515FCA2EA88}" type="slidenum">
              <a:rPr lang="en-US" smtClean="0"/>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solidFill>
                <a:srgbClr val="FF0000"/>
              </a:solidFill>
            </a:endParaRPr>
          </a:p>
          <a:p>
            <a:r>
              <a:rPr lang="en-US" dirty="0" smtClean="0">
                <a:solidFill>
                  <a:srgbClr val="FF0000"/>
                </a:solidFill>
              </a:rPr>
              <a:t>There are three comprehensive health education standards for every grade level PreK-12.  They are</a:t>
            </a:r>
            <a:r>
              <a:rPr lang="en-US" baseline="0" dirty="0" smtClean="0">
                <a:solidFill>
                  <a:srgbClr val="FF0000"/>
                </a:solidFill>
              </a:rPr>
              <a:t> Physical &amp; Personal Wellness, Emotional and Social Wellness, and Prevention &amp; Risk Management.  Each standard has defined grade level expectations.  These grade level expectations scaffold upon each other to prepare students to graduate into the “real” world armed with the skills and concepts necessary to maintain personal health and wellness.  These are skills that students will use throughout their lifetime.  In addition, when students learn to apply and use these skills, they will be more successful academically and will be more likely to reach personal and career goals.  The Comprehensive Health Education Standards are clearly in line with the Center School District core belief that we are preparing our students to be successful in life.</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A7C89CF4-0B15-4C56-8816-F515FCA2EA88}"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solidFill>
                  <a:srgbClr val="FF0000"/>
                </a:solidFill>
              </a:rPr>
              <a:t>Prepared Graduate Competencies define the skills and concepts Center High School graduates will utilize as an outcome of mastery of the Comprehensive Health Education Standards taught grades PreK-12.  </a:t>
            </a:r>
          </a:p>
          <a:p>
            <a:endParaRPr lang="en-US" baseline="0" dirty="0" smtClean="0">
              <a:solidFill>
                <a:srgbClr val="FF0000"/>
              </a:solidFill>
            </a:endParaRPr>
          </a:p>
          <a:p>
            <a:r>
              <a:rPr lang="en-US" baseline="0" dirty="0" smtClean="0">
                <a:solidFill>
                  <a:srgbClr val="FF0000"/>
                </a:solidFill>
              </a:rPr>
              <a:t>Prepared Graduates in the Physical and Personal Wellness standard will participate regularly in physical activity, achieve and maintain a health-enhancing level of physical fitness, apply knowledge and skills to engage in lifelong healthy eating, apply knowledge and skills necessary to make personal decisions that promote healthy relationships and sexual and reproductive health, and apply knowledge and skills related to health promotion, disease prevention, and health maintenance.</a:t>
            </a:r>
          </a:p>
        </p:txBody>
      </p:sp>
      <p:sp>
        <p:nvSpPr>
          <p:cNvPr id="4" name="Slide Number Placeholder 3"/>
          <p:cNvSpPr>
            <a:spLocks noGrp="1"/>
          </p:cNvSpPr>
          <p:nvPr>
            <p:ph type="sldNum" sz="quarter" idx="10"/>
          </p:nvPr>
        </p:nvSpPr>
        <p:spPr/>
        <p:txBody>
          <a:bodyPr/>
          <a:lstStyle/>
          <a:p>
            <a:fld id="{A7C89CF4-0B15-4C56-8816-F515FCA2EA8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Grade level expectations are defined for each standard.  Grade level expectations describe concepts and skills the student must master for that school year. For students in preschool, for the Physical and Personal Wellness standard, students are expected to be able to </a:t>
            </a:r>
            <a:r>
              <a:rPr lang="en-US" sz="1200" dirty="0" smtClean="0">
                <a:solidFill>
                  <a:schemeClr val="accent6"/>
                </a:solidFill>
              </a:rPr>
              <a:t>[READ SLIDE]</a:t>
            </a:r>
            <a:endParaRPr lang="en-US" dirty="0"/>
          </a:p>
        </p:txBody>
      </p:sp>
      <p:sp>
        <p:nvSpPr>
          <p:cNvPr id="4" name="Slide Number Placeholder 3"/>
          <p:cNvSpPr>
            <a:spLocks noGrp="1"/>
          </p:cNvSpPr>
          <p:nvPr>
            <p:ph type="sldNum" sz="quarter" idx="10"/>
          </p:nvPr>
        </p:nvSpPr>
        <p:spPr/>
        <p:txBody>
          <a:bodyPr/>
          <a:lstStyle/>
          <a:p>
            <a:fld id="{A7C89CF4-0B15-4C56-8816-F515FCA2EA8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indent="0">
              <a:lnSpc>
                <a:spcPct val="100000"/>
              </a:lnSpc>
              <a:spcBef>
                <a:spcPts val="0"/>
              </a:spcBef>
              <a:spcAft>
                <a:spcPts val="0"/>
              </a:spcAft>
            </a:pPr>
            <a:r>
              <a:rPr lang="en-US" sz="1200" kern="1200" baseline="0" dirty="0" smtClean="0">
                <a:solidFill>
                  <a:schemeClr val="tx1"/>
                </a:solidFill>
                <a:latin typeface="+mn-lt"/>
                <a:ea typeface="+mn-ea"/>
                <a:cs typeface="+mn-cs"/>
              </a:rPr>
              <a:t>Each grade level expectation relates back to the Graduate Level Competencies for its standard.  In addition, each expectation has a list of evidence outcomes to demonstrate mastery.  For the standard Physical and Personal Wellness, the first expectation was to </a:t>
            </a:r>
            <a:r>
              <a:rPr lang="en-US" sz="1200" dirty="0" smtClean="0">
                <a:solidFill>
                  <a:schemeClr val="accent6"/>
                </a:solidFill>
              </a:rPr>
              <a:t>[READ STANDARD]</a:t>
            </a:r>
            <a:r>
              <a:rPr lang="en-US" sz="1200" kern="1200" baseline="0" dirty="0" smtClean="0">
                <a:solidFill>
                  <a:schemeClr val="tx1"/>
                </a:solidFill>
                <a:latin typeface="+mn-lt"/>
                <a:ea typeface="+mn-ea"/>
                <a:cs typeface="+mn-cs"/>
              </a:rPr>
              <a:t>.  This will ensure that prepared graduates will be able to [READ PREPARED GRAD]  How do we know that a student in preschool has mastered this grade level expectation?  [READ EVIDENCE OUTCOMES]</a:t>
            </a:r>
            <a:endParaRPr lang="en-US" sz="1200" dirty="0" smtClean="0">
              <a:solidFill>
                <a:schemeClr val="accent4">
                  <a:lumMod val="75000"/>
                </a:schemeClr>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a:lnSpc>
                <a:spcPct val="100000"/>
              </a:lnSpc>
              <a:spcBef>
                <a:spcPts val="0"/>
              </a:spcBef>
              <a:spcAft>
                <a:spcPts val="0"/>
              </a:spcAft>
            </a:pPr>
            <a:endParaRPr lang="en-US" dirty="0"/>
          </a:p>
        </p:txBody>
      </p:sp>
      <p:sp>
        <p:nvSpPr>
          <p:cNvPr id="4" name="Slide Number Placeholder 3"/>
          <p:cNvSpPr>
            <a:spLocks noGrp="1"/>
          </p:cNvSpPr>
          <p:nvPr>
            <p:ph type="sldNum" sz="quarter" idx="10"/>
          </p:nvPr>
        </p:nvSpPr>
        <p:spPr/>
        <p:txBody>
          <a:bodyPr/>
          <a:lstStyle/>
          <a:p>
            <a:fld id="{A7C89CF4-0B15-4C56-8816-F515FCA2EA88}"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solidFill>
                  <a:srgbClr val="FF0000"/>
                </a:solidFill>
              </a:rPr>
              <a:t>Prepared Graduate Competencies define the skills and concepts Center High School graduates will utilize as an outcome of mastery of the Comprehensive Health Education Standards taught grades PreK-12.  </a:t>
            </a:r>
          </a:p>
          <a:p>
            <a:endParaRPr lang="en-US" baseline="0" dirty="0" smtClean="0">
              <a:solidFill>
                <a:srgbClr val="FF0000"/>
              </a:solidFill>
            </a:endParaRPr>
          </a:p>
          <a:p>
            <a:r>
              <a:rPr lang="en-US" baseline="0" dirty="0" smtClean="0">
                <a:solidFill>
                  <a:srgbClr val="FF0000"/>
                </a:solidFill>
              </a:rPr>
              <a:t>Prepared Graduates in the Emotional and Social Wellness standard will utilize knowledge and skills to enhance mental, emotional &amp; social well being, and exhibit responsible personal and social behavior that respects self and others.</a:t>
            </a:r>
          </a:p>
        </p:txBody>
      </p:sp>
      <p:sp>
        <p:nvSpPr>
          <p:cNvPr id="4" name="Slide Number Placeholder 3"/>
          <p:cNvSpPr>
            <a:spLocks noGrp="1"/>
          </p:cNvSpPr>
          <p:nvPr>
            <p:ph type="sldNum" sz="quarter" idx="10"/>
          </p:nvPr>
        </p:nvSpPr>
        <p:spPr/>
        <p:txBody>
          <a:bodyPr/>
          <a:lstStyle/>
          <a:p>
            <a:fld id="{A7C89CF4-0B15-4C56-8816-F515FCA2EA8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For students in preschool, for the Emotional and Social Wellness standard, there are no expectations for this level.</a:t>
            </a:r>
          </a:p>
          <a:p>
            <a:endParaRPr lang="en-US" dirty="0"/>
          </a:p>
        </p:txBody>
      </p:sp>
      <p:sp>
        <p:nvSpPr>
          <p:cNvPr id="4" name="Slide Number Placeholder 3"/>
          <p:cNvSpPr>
            <a:spLocks noGrp="1"/>
          </p:cNvSpPr>
          <p:nvPr>
            <p:ph type="sldNum" sz="quarter" idx="10"/>
          </p:nvPr>
        </p:nvSpPr>
        <p:spPr/>
        <p:txBody>
          <a:bodyPr/>
          <a:lstStyle/>
          <a:p>
            <a:fld id="{A7C89CF4-0B15-4C56-8816-F515FCA2EA88}"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solidFill>
                  <a:srgbClr val="FF0000"/>
                </a:solidFill>
              </a:rPr>
              <a:t>Prepared Graduate Competencies define the skills and concepts Center High School graduates will utilize as an outcome of mastery of the Comprehensive Health Education Standards taught grades PreK-12.  </a:t>
            </a:r>
          </a:p>
          <a:p>
            <a:endParaRPr lang="en-US" baseline="0" dirty="0" smtClean="0">
              <a:solidFill>
                <a:srgbClr val="FF0000"/>
              </a:solidFill>
            </a:endParaRPr>
          </a:p>
          <a:p>
            <a:r>
              <a:rPr lang="en-US" baseline="0" dirty="0" smtClean="0">
                <a:solidFill>
                  <a:srgbClr val="FF0000"/>
                </a:solidFill>
              </a:rPr>
              <a:t>Prepared Graduates in the Prevention and Risk Management standard will apply knowledge and skills to make health-enhancing decisions regarding the use of alcohol, tobacco and other drugs, apply knowledge and skills that promote healthy and violence free relationships, and apply personal safety knowledge and skills to prevent and treat intentional or unintentional injury.</a:t>
            </a:r>
          </a:p>
        </p:txBody>
      </p:sp>
      <p:sp>
        <p:nvSpPr>
          <p:cNvPr id="4" name="Slide Number Placeholder 3"/>
          <p:cNvSpPr>
            <a:spLocks noGrp="1"/>
          </p:cNvSpPr>
          <p:nvPr>
            <p:ph type="sldNum" sz="quarter" idx="10"/>
          </p:nvPr>
        </p:nvSpPr>
        <p:spPr/>
        <p:txBody>
          <a:bodyPr/>
          <a:lstStyle/>
          <a:p>
            <a:fld id="{A7C89CF4-0B15-4C56-8816-F515FCA2EA88}"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The grade level expectations for the Prevention and Risk Management standard are that the student is able to identify ways to be safe while at play.</a:t>
            </a:r>
          </a:p>
          <a:p>
            <a:endParaRPr lang="en-US" dirty="0"/>
          </a:p>
        </p:txBody>
      </p:sp>
      <p:sp>
        <p:nvSpPr>
          <p:cNvPr id="4" name="Slide Number Placeholder 3"/>
          <p:cNvSpPr>
            <a:spLocks noGrp="1"/>
          </p:cNvSpPr>
          <p:nvPr>
            <p:ph type="sldNum" sz="quarter" idx="10"/>
          </p:nvPr>
        </p:nvSpPr>
        <p:spPr/>
        <p:txBody>
          <a:bodyPr/>
          <a:lstStyle/>
          <a:p>
            <a:fld id="{A7C89CF4-0B15-4C56-8816-F515FCA2EA88}"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6BE0DD4A-9B98-4E8A-9D28-EE0548467218}" type="datetimeFigureOut">
              <a:rPr lang="en-US" smtClean="0"/>
              <a:pPr/>
              <a:t>12/18/2013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8D01A7-848B-4D83-B15C-53DC2AFDA66B}"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E0DD4A-9B98-4E8A-9D28-EE0548467218}" type="datetimeFigureOut">
              <a:rPr lang="en-US" smtClean="0"/>
              <a:pPr/>
              <a:t>12/18/2013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8D01A7-848B-4D83-B15C-53DC2AFDA66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E0DD4A-9B98-4E8A-9D28-EE0548467218}" type="datetimeFigureOut">
              <a:rPr lang="en-US" smtClean="0"/>
              <a:pPr/>
              <a:t>12/18/2013</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608D01A7-848B-4D83-B15C-53DC2AFDA66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E0DD4A-9B98-4E8A-9D28-EE0548467218}" type="datetimeFigureOut">
              <a:rPr lang="en-US" smtClean="0"/>
              <a:pPr/>
              <a:t>12/18/2013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8D01A7-848B-4D83-B15C-53DC2AFDA66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BE0DD4A-9B98-4E8A-9D28-EE0548467218}" type="datetimeFigureOut">
              <a:rPr lang="en-US" smtClean="0"/>
              <a:pPr/>
              <a:t>12/18/2013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8D01A7-848B-4D83-B15C-53DC2AFDA66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BE0DD4A-9B98-4E8A-9D28-EE0548467218}" type="datetimeFigureOut">
              <a:rPr lang="en-US" smtClean="0"/>
              <a:pPr/>
              <a:t>12/18/2013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8D01A7-848B-4D83-B15C-53DC2AFDA66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BE0DD4A-9B98-4E8A-9D28-EE0548467218}" type="datetimeFigureOut">
              <a:rPr lang="en-US" smtClean="0"/>
              <a:pPr/>
              <a:t>12/18/2013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8D01A7-848B-4D83-B15C-53DC2AFDA66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BE0DD4A-9B98-4E8A-9D28-EE0548467218}" type="datetimeFigureOut">
              <a:rPr lang="en-US" smtClean="0"/>
              <a:pPr/>
              <a:t>12/18/2013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8D01A7-848B-4D83-B15C-53DC2AFDA66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E0DD4A-9B98-4E8A-9D28-EE0548467218}" type="datetimeFigureOut">
              <a:rPr lang="en-US" smtClean="0"/>
              <a:pPr/>
              <a:t>12/18/2013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8D01A7-848B-4D83-B15C-53DC2AFDA66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BE0DD4A-9B98-4E8A-9D28-EE0548467218}" type="datetimeFigureOut">
              <a:rPr lang="en-US" smtClean="0"/>
              <a:pPr/>
              <a:t>12/18/2013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8D01A7-848B-4D83-B15C-53DC2AFDA66B}"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6BE0DD4A-9B98-4E8A-9D28-EE0548467218}" type="datetimeFigureOut">
              <a:rPr lang="en-US" smtClean="0"/>
              <a:pPr/>
              <a:t>12/18/2013</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608D01A7-848B-4D83-B15C-53DC2AFDA66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6BE0DD4A-9B98-4E8A-9D28-EE0548467218}" type="datetimeFigureOut">
              <a:rPr lang="en-US" smtClean="0"/>
              <a:pPr/>
              <a:t>12/18/2013</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608D01A7-848B-4D83-B15C-53DC2AFDA66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media/audio1.wav"/><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audio" Target="../media/audio10.wav"/><Relationship Id="rId5" Type="http://schemas.openxmlformats.org/officeDocument/2006/relationships/image" Target="../media/image23.png"/><Relationship Id="rId4" Type="http://schemas.openxmlformats.org/officeDocument/2006/relationships/image" Target="../media/image18.w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9.xml"/><Relationship Id="rId1" Type="http://schemas.openxmlformats.org/officeDocument/2006/relationships/audio" Target="../media/audio11.wav"/><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audio" Target="../media/audio12.wav"/><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28.png"/><Relationship Id="rId2" Type="http://schemas.openxmlformats.org/officeDocument/2006/relationships/slideLayout" Target="../slideLayouts/slideLayout9.xml"/><Relationship Id="rId1" Type="http://schemas.openxmlformats.org/officeDocument/2006/relationships/audio" Target="../media/audio13.wav"/><Relationship Id="rId6" Type="http://schemas.openxmlformats.org/officeDocument/2006/relationships/hyperlink" Target="http://www.cde.state.co.us/sitoolkit/" TargetMode="External"/><Relationship Id="rId5" Type="http://schemas.openxmlformats.org/officeDocument/2006/relationships/hyperlink" Target="http://colegacy.org/comprehensive-pe-and-health-standards/teach-it/" TargetMode="External"/><Relationship Id="rId4" Type="http://schemas.openxmlformats.org/officeDocument/2006/relationships/image" Target="../media/image27.w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audio" Target="../media/audio14.wav"/><Relationship Id="rId5" Type="http://schemas.openxmlformats.org/officeDocument/2006/relationships/image" Target="../media/image29.png"/><Relationship Id="rId4" Type="http://schemas.openxmlformats.org/officeDocument/2006/relationships/hyperlink" Target="https://www.surveymonkey.com/s/DJZT52H"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audio" Target="../media/audio2.wav"/><Relationship Id="rId6" Type="http://schemas.openxmlformats.org/officeDocument/2006/relationships/image" Target="../media/image5.wmf"/><Relationship Id="rId5" Type="http://schemas.openxmlformats.org/officeDocument/2006/relationships/image" Target="../media/image4.gif"/><Relationship Id="rId4" Type="http://schemas.openxmlformats.org/officeDocument/2006/relationships/image" Target="../media/image3.w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audio" Target="../media/audio3.wav"/><Relationship Id="rId5" Type="http://schemas.openxmlformats.org/officeDocument/2006/relationships/image" Target="../media/image7.png"/><Relationship Id="rId4" Type="http://schemas.openxmlformats.org/officeDocument/2006/relationships/image" Target="../media/image3.wmf"/></Relationships>
</file>

<file path=ppt/slides/_rels/slide4.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notesSlide" Target="../notesSlides/notesSlide4.xml"/><Relationship Id="rId7" Type="http://schemas.openxmlformats.org/officeDocument/2006/relationships/image" Target="../media/image11.wmf"/><Relationship Id="rId2" Type="http://schemas.openxmlformats.org/officeDocument/2006/relationships/slideLayout" Target="../slideLayouts/slideLayout8.xml"/><Relationship Id="rId1" Type="http://schemas.openxmlformats.org/officeDocument/2006/relationships/audio" Target="../media/audio4.wav"/><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8.wmf"/><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audio" Target="../media/audio5.wav"/><Relationship Id="rId5" Type="http://schemas.openxmlformats.org/officeDocument/2006/relationships/image" Target="../media/image14.png"/><Relationship Id="rId4" Type="http://schemas.openxmlformats.org/officeDocument/2006/relationships/image" Target="../media/image9.w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audio" Target="../media/audio6.wav"/><Relationship Id="rId5" Type="http://schemas.openxmlformats.org/officeDocument/2006/relationships/image" Target="../media/image16.png"/><Relationship Id="rId4" Type="http://schemas.openxmlformats.org/officeDocument/2006/relationships/image" Target="../media/image15.w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audio" Target="../media/audio7.wav"/><Relationship Id="rId5" Type="http://schemas.openxmlformats.org/officeDocument/2006/relationships/image" Target="../media/image17.png"/><Relationship Id="rId4" Type="http://schemas.openxmlformats.org/officeDocument/2006/relationships/image" Target="../media/image15.w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audio" Target="../media/audio8.wav"/><Relationship Id="rId5" Type="http://schemas.openxmlformats.org/officeDocument/2006/relationships/image" Target="../media/image19.png"/><Relationship Id="rId4" Type="http://schemas.openxmlformats.org/officeDocument/2006/relationships/image" Target="../media/image18.w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22.png"/><Relationship Id="rId2" Type="http://schemas.openxmlformats.org/officeDocument/2006/relationships/slideLayout" Target="../slideLayouts/slideLayout8.xml"/><Relationship Id="rId1" Type="http://schemas.openxmlformats.org/officeDocument/2006/relationships/audio" Target="../media/audio9.wav"/><Relationship Id="rId6" Type="http://schemas.openxmlformats.org/officeDocument/2006/relationships/image" Target="../media/image21.wmf"/><Relationship Id="rId5" Type="http://schemas.openxmlformats.org/officeDocument/2006/relationships/image" Target="../media/image18.wmf"/><Relationship Id="rId4" Type="http://schemas.openxmlformats.org/officeDocument/2006/relationships/image" Target="../media/image2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09800"/>
            <a:ext cx="8077200" cy="3962400"/>
          </a:xfrm>
        </p:spPr>
        <p:txBody>
          <a:bodyPr>
            <a:noAutofit/>
          </a:bodyPr>
          <a:lstStyle/>
          <a:p>
            <a:pPr algn="ctr"/>
            <a:r>
              <a:rPr lang="en-US" sz="6000" dirty="0" smtClean="0"/>
              <a:t>Colorado Comprehensive Health Education Standards</a:t>
            </a:r>
            <a:endParaRPr lang="en-US" sz="6000" dirty="0"/>
          </a:p>
        </p:txBody>
      </p:sp>
      <p:sp>
        <p:nvSpPr>
          <p:cNvPr id="3" name="Subtitle 2"/>
          <p:cNvSpPr>
            <a:spLocks noGrp="1"/>
          </p:cNvSpPr>
          <p:nvPr>
            <p:ph type="subTitle" idx="1"/>
          </p:nvPr>
        </p:nvSpPr>
        <p:spPr>
          <a:xfrm>
            <a:off x="914400" y="5562600"/>
            <a:ext cx="7315200" cy="838200"/>
          </a:xfrm>
        </p:spPr>
        <p:txBody>
          <a:bodyPr>
            <a:normAutofit/>
          </a:bodyPr>
          <a:lstStyle/>
          <a:p>
            <a:pPr algn="ctr"/>
            <a:r>
              <a:rPr lang="en-US" sz="4400" dirty="0" smtClean="0"/>
              <a:t>Preschool</a:t>
            </a:r>
          </a:p>
        </p:txBody>
      </p:sp>
      <p:pic>
        <p:nvPicPr>
          <p:cNvPr id="4" name="Recorded Sound">
            <a:hlinkClick r:id="" action="ppaction://media"/>
          </p:cNvPr>
          <p:cNvPicPr>
            <a:picLocks noRot="1" noChangeAspect="1"/>
          </p:cNvPicPr>
          <p:nvPr>
            <a:wavAudioFile r:embed="rId1" name="Recorded Sound"/>
          </p:nvPr>
        </p:nvPicPr>
        <p:blipFill>
          <a:blip r:embed="rId4" cstate="print"/>
          <a:stretch>
            <a:fillRect/>
          </a:stretch>
        </p:blipFill>
        <p:spPr>
          <a:xfrm>
            <a:off x="7696200" y="5562600"/>
            <a:ext cx="762000" cy="762000"/>
          </a:xfrm>
          <a:prstGeom prst="rect">
            <a:avLst/>
          </a:prstGeom>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6000"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0"/>
            <a:ext cx="6248400" cy="1371600"/>
          </a:xfrm>
        </p:spPr>
        <p:txBody>
          <a:bodyPr>
            <a:noAutofit/>
          </a:bodyPr>
          <a:lstStyle/>
          <a:p>
            <a:pPr algn="ctr"/>
            <a:r>
              <a:rPr lang="en-US" sz="4000" dirty="0" smtClean="0"/>
              <a:t>Grade Level Expectations</a:t>
            </a:r>
            <a:endParaRPr lang="en-US" sz="4000" b="0" dirty="0"/>
          </a:p>
        </p:txBody>
      </p:sp>
      <p:sp>
        <p:nvSpPr>
          <p:cNvPr id="8" name="Title 1"/>
          <p:cNvSpPr txBox="1">
            <a:spLocks/>
          </p:cNvSpPr>
          <p:nvPr/>
        </p:nvSpPr>
        <p:spPr>
          <a:xfrm flipH="1">
            <a:off x="0" y="0"/>
            <a:ext cx="2819400" cy="1371600"/>
          </a:xfrm>
          <a:prstGeom prst="rect">
            <a:avLst/>
          </a:prstGeom>
        </p:spPr>
        <p:txBody>
          <a:bodyPr vert="horz" lIns="73152" rIns="45720" bIns="0" rtlCol="0" anchor="ctr" anchorCtr="1">
            <a:noAutofit/>
            <a:scene3d>
              <a:camera prst="orthographicFront"/>
              <a:lightRig rig="threePt" dir="t">
                <a:rot lat="0" lon="0" rev="4800000"/>
              </a:lightRig>
            </a:scene3d>
            <a:sp3d prstMaterial="matte"/>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chemeClr val="accent1">
                    <a:satMod val="150000"/>
                  </a:schemeClr>
                </a:solidFill>
                <a:effectLst/>
                <a:uLnTx/>
                <a:uFillTx/>
                <a:latin typeface="+mj-lt"/>
                <a:ea typeface="+mj-ea"/>
                <a:cs typeface="+mj-cs"/>
              </a:rPr>
              <a:t>STANDARD:</a:t>
            </a:r>
            <a:r>
              <a:rPr kumimoji="0" lang="en-US" sz="2800" b="0" i="0" u="none" strike="noStrike" kern="1200" cap="none" spc="0" normalizeH="0" baseline="0" noProof="0" dirty="0" smtClean="0">
                <a:ln>
                  <a:noFill/>
                </a:ln>
                <a:solidFill>
                  <a:schemeClr val="accent1">
                    <a:satMod val="150000"/>
                  </a:schemeClr>
                </a:solidFill>
                <a:effectLst/>
                <a:uLnTx/>
                <a:uFillTx/>
                <a:latin typeface="+mj-lt"/>
                <a:ea typeface="+mj-ea"/>
                <a:cs typeface="+mj-cs"/>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accent1">
                    <a:satMod val="150000"/>
                  </a:schemeClr>
                </a:solidFill>
                <a:effectLst/>
                <a:uLnTx/>
                <a:uFillTx/>
                <a:latin typeface="+mj-lt"/>
                <a:ea typeface="+mj-ea"/>
                <a:cs typeface="+mj-cs"/>
              </a:rPr>
              <a:t>Prevention &amp; Risk Management</a:t>
            </a:r>
            <a:endParaRPr kumimoji="0" lang="en-US" sz="2800" b="0" i="0" u="none" strike="noStrike" kern="1200" cap="none" spc="0" normalizeH="0" baseline="0" noProof="0" dirty="0">
              <a:ln>
                <a:noFill/>
              </a:ln>
              <a:solidFill>
                <a:schemeClr val="accent1">
                  <a:satMod val="150000"/>
                </a:schemeClr>
              </a:solidFill>
              <a:effectLst/>
              <a:uLnTx/>
              <a:uFillTx/>
              <a:latin typeface="+mj-lt"/>
              <a:ea typeface="+mj-ea"/>
              <a:cs typeface="+mj-cs"/>
            </a:endParaRPr>
          </a:p>
        </p:txBody>
      </p:sp>
      <p:sp>
        <p:nvSpPr>
          <p:cNvPr id="7" name="Text Placeholder 3"/>
          <p:cNvSpPr txBox="1">
            <a:spLocks/>
          </p:cNvSpPr>
          <p:nvPr/>
        </p:nvSpPr>
        <p:spPr>
          <a:xfrm>
            <a:off x="0" y="1371600"/>
            <a:ext cx="9220200" cy="5562600"/>
          </a:xfrm>
          <a:prstGeom prst="rect">
            <a:avLst/>
          </a:prstGeom>
        </p:spPr>
        <p:txBody>
          <a:bodyPr vert="horz" lIns="54864" tIns="91440" rtlCol="0">
            <a:noAutofit/>
          </a:bodyPr>
          <a:lstStyle/>
          <a:p>
            <a:r>
              <a:rPr lang="en-US" sz="2400" dirty="0" smtClean="0">
                <a:solidFill>
                  <a:schemeClr val="accent6">
                    <a:lumMod val="75000"/>
                  </a:schemeClr>
                </a:solidFill>
              </a:rPr>
              <a:t>1.  Identify ways to be safe while at play</a:t>
            </a:r>
            <a:endParaRPr lang="en-US" sz="2400" dirty="0" smtClean="0">
              <a:solidFill>
                <a:srgbClr val="00B0F0"/>
              </a:solidFill>
            </a:endParaRPr>
          </a:p>
          <a:p>
            <a:pPr marL="914400" marR="0" lvl="1" indent="-457200" algn="l" defTabSz="914400" rtl="0" eaLnBrk="1" fontAlgn="auto" latinLnBrk="0" hangingPunct="1">
              <a:lnSpc>
                <a:spcPct val="100000"/>
              </a:lnSpc>
              <a:spcBef>
                <a:spcPct val="20000"/>
              </a:spcBef>
              <a:spcAft>
                <a:spcPts val="0"/>
              </a:spcAft>
              <a:buClr>
                <a:schemeClr val="accent2"/>
              </a:buClr>
              <a:buSzPct val="90000"/>
              <a:buFont typeface="Wingdings"/>
              <a:buNone/>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Prepared Graduates</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rgbClr val="0070C0"/>
                </a:solidFill>
                <a:effectLst/>
                <a:uLnTx/>
                <a:uFillTx/>
                <a:latin typeface="+mn-lt"/>
                <a:ea typeface="+mn-ea"/>
                <a:cs typeface="+mn-cs"/>
              </a:rPr>
              <a:t>personal safety knowledge and skills to prevent and treat unintentional injury</a:t>
            </a:r>
          </a:p>
          <a:p>
            <a:pPr marL="914400" marR="0" lvl="1" indent="-457200" algn="l" defTabSz="914400" rtl="0" eaLnBrk="1" fontAlgn="auto" latinLnBrk="0" hangingPunct="1">
              <a:lnSpc>
                <a:spcPct val="100000"/>
              </a:lnSpc>
              <a:spcBef>
                <a:spcPct val="20000"/>
              </a:spcBef>
              <a:spcAft>
                <a:spcPts val="0"/>
              </a:spcAft>
              <a:buClr>
                <a:schemeClr val="accent2"/>
              </a:buClr>
              <a:buSzPct val="90000"/>
              <a:buFont typeface="Wingdings"/>
              <a:buNone/>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Evidence Outcomes:</a:t>
            </a:r>
          </a:p>
          <a:p>
            <a:pPr marL="914400" marR="0" lvl="1" indent="-457200" algn="l" defTabSz="914400" rtl="0" eaLnBrk="1" fontAlgn="auto" latinLnBrk="0" hangingPunct="1">
              <a:lnSpc>
                <a:spcPct val="100000"/>
              </a:lnSpc>
              <a:spcBef>
                <a:spcPct val="20000"/>
              </a:spcBef>
              <a:spcAft>
                <a:spcPts val="0"/>
              </a:spcAft>
              <a:buClr>
                <a:schemeClr val="accent2"/>
              </a:buClr>
              <a:buSzPct val="90000"/>
              <a:buFont typeface="Wingdings"/>
              <a:buNone/>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	Students can:</a:t>
            </a:r>
          </a:p>
          <a:p>
            <a:pPr marL="914400" marR="0" lvl="1" indent="-457200" algn="l" defTabSz="914400" rtl="0" eaLnBrk="1" fontAlgn="auto" latinLnBrk="0" hangingPunct="1">
              <a:lnSpc>
                <a:spcPct val="100000"/>
              </a:lnSpc>
              <a:spcBef>
                <a:spcPct val="20000"/>
              </a:spcBef>
              <a:spcAft>
                <a:spcPts val="0"/>
              </a:spcAft>
              <a:buClr>
                <a:schemeClr val="accent2"/>
              </a:buClr>
              <a:buSzPct val="90000"/>
              <a:buFont typeface="Wingdings"/>
              <a:buNone/>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accent4">
                    <a:lumMod val="75000"/>
                  </a:schemeClr>
                </a:solidFill>
                <a:effectLst/>
                <a:uLnTx/>
                <a:uFillTx/>
                <a:latin typeface="+mn-lt"/>
                <a:ea typeface="+mn-ea"/>
                <a:cs typeface="+mn-cs"/>
              </a:rPr>
              <a:t>a) State how to be a safe pedestrian</a:t>
            </a:r>
            <a:endParaRPr kumimoji="0" lang="en-US" sz="2000" b="0" i="0" u="none" strike="noStrike" kern="1200" cap="none" spc="0" normalizeH="0" noProof="0" dirty="0" smtClean="0">
              <a:ln>
                <a:noFill/>
              </a:ln>
              <a:solidFill>
                <a:schemeClr val="accent4">
                  <a:lumMod val="75000"/>
                </a:schemeClr>
              </a:solidFill>
              <a:effectLst/>
              <a:uLnTx/>
              <a:uFillTx/>
              <a:latin typeface="+mn-lt"/>
              <a:ea typeface="+mn-ea"/>
              <a:cs typeface="+mn-cs"/>
            </a:endParaRPr>
          </a:p>
          <a:p>
            <a:pPr marL="914400" marR="0" lvl="1" indent="-457200" algn="l" defTabSz="914400" rtl="0" eaLnBrk="1" fontAlgn="auto" latinLnBrk="0" hangingPunct="1">
              <a:lnSpc>
                <a:spcPct val="100000"/>
              </a:lnSpc>
              <a:spcBef>
                <a:spcPct val="20000"/>
              </a:spcBef>
              <a:spcAft>
                <a:spcPts val="0"/>
              </a:spcAft>
              <a:buClr>
                <a:schemeClr val="accent2"/>
              </a:buClr>
              <a:buSzPct val="90000"/>
              <a:buFont typeface="Wingdings"/>
              <a:buNone/>
              <a:tabLst/>
              <a:defRPr/>
            </a:pPr>
            <a:r>
              <a:rPr lang="en-US" sz="2000" noProof="0" dirty="0" smtClean="0">
                <a:solidFill>
                  <a:schemeClr val="accent4">
                    <a:lumMod val="75000"/>
                  </a:schemeClr>
                </a:solidFill>
              </a:rPr>
              <a:t>	b) Identify ways to reduce injuries on the playground</a:t>
            </a:r>
            <a:endParaRPr kumimoji="0" lang="en-US" b="0" i="0" u="none" strike="noStrike" kern="1200" cap="none" spc="0" normalizeH="0" baseline="0" noProof="0" dirty="0" smtClean="0">
              <a:ln>
                <a:noFill/>
              </a:ln>
              <a:solidFill>
                <a:srgbClr val="0070C0"/>
              </a:solidFill>
              <a:effectLst/>
              <a:uLnTx/>
              <a:uFillTx/>
              <a:latin typeface="+mn-lt"/>
              <a:ea typeface="+mn-ea"/>
              <a:cs typeface="+mn-cs"/>
            </a:endParaRPr>
          </a:p>
        </p:txBody>
      </p:sp>
      <p:pic>
        <p:nvPicPr>
          <p:cNvPr id="10" name="Picture 4" descr="C:\Documents and Settings\csmith\Local Settings\Temporary Internet Files\Content.IE5\8P54M0YE\MC900290958[1].wmf"/>
          <p:cNvPicPr>
            <a:picLocks noChangeAspect="1" noChangeArrowheads="1"/>
          </p:cNvPicPr>
          <p:nvPr/>
        </p:nvPicPr>
        <p:blipFill>
          <a:blip r:embed="rId4" cstate="print"/>
          <a:srcRect/>
          <a:stretch>
            <a:fillRect/>
          </a:stretch>
        </p:blipFill>
        <p:spPr bwMode="auto">
          <a:xfrm>
            <a:off x="8229600" y="0"/>
            <a:ext cx="914400" cy="1039091"/>
          </a:xfrm>
          <a:prstGeom prst="rect">
            <a:avLst/>
          </a:prstGeom>
          <a:noFill/>
        </p:spPr>
      </p:pic>
      <p:pic>
        <p:nvPicPr>
          <p:cNvPr id="6" name="Recorded Sound">
            <a:hlinkClick r:id="" action="ppaction://media"/>
          </p:cNvPr>
          <p:cNvPicPr>
            <a:picLocks noRot="1" noChangeAspect="1"/>
          </p:cNvPicPr>
          <p:nvPr>
            <a:wavAudioFile r:embed="rId1" name="Recorded Sound"/>
          </p:nvPr>
        </p:nvPicPr>
        <p:blipFill>
          <a:blip r:embed="rId5" cstate="print"/>
          <a:stretch>
            <a:fillRect/>
          </a:stretch>
        </p:blipFill>
        <p:spPr>
          <a:xfrm>
            <a:off x="7696200" y="5334000"/>
            <a:ext cx="1066800" cy="1066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ox(in)">
                                      <p:cBhvr>
                                        <p:cTn id="7" dur="500"/>
                                        <p:tgtEl>
                                          <p:spTgt spid="7">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box(in)">
                                      <p:cBhvr>
                                        <p:cTn id="10" dur="5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box(in)">
                                      <p:cBhvr>
                                        <p:cTn id="15" dur="500"/>
                                        <p:tgtEl>
                                          <p:spTgt spid="7">
                                            <p:txEl>
                                              <p:pRg st="2" end="2"/>
                                            </p:txEl>
                                          </p:spTgt>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box(in)">
                                      <p:cBhvr>
                                        <p:cTn id="18" dur="500"/>
                                        <p:tgtEl>
                                          <p:spTgt spid="7">
                                            <p:txEl>
                                              <p:pRg st="3" end="3"/>
                                            </p:txEl>
                                          </p:spTgt>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box(in)">
                                      <p:cBhvr>
                                        <p:cTn id="21" dur="500"/>
                                        <p:tgtEl>
                                          <p:spTgt spid="7">
                                            <p:txEl>
                                              <p:pRg st="4" end="4"/>
                                            </p:txEl>
                                          </p:spTgt>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7">
                                            <p:txEl>
                                              <p:pRg st="5" end="5"/>
                                            </p:txEl>
                                          </p:spTgt>
                                        </p:tgtEl>
                                        <p:attrNameLst>
                                          <p:attrName>style.visibility</p:attrName>
                                        </p:attrNameLst>
                                      </p:cBhvr>
                                      <p:to>
                                        <p:strVal val="visible"/>
                                      </p:to>
                                    </p:set>
                                    <p:animEffect transition="in" filter="box(in)">
                                      <p:cBhvr>
                                        <p:cTn id="24"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6"/>
                    </p:tgtEl>
                  </p:cond>
                </p:stCondLst>
                <p:endSync evt="end" delay="0">
                  <p:rtn val="all"/>
                </p:endSync>
                <p:childTnLst>
                  <p:par>
                    <p:cTn id="26" fill="hold">
                      <p:stCondLst>
                        <p:cond delay="0"/>
                      </p:stCondLst>
                      <p:childTnLst>
                        <p:par>
                          <p:cTn id="27" fill="hold">
                            <p:stCondLst>
                              <p:cond delay="0"/>
                            </p:stCondLst>
                            <p:childTnLst>
                              <p:par>
                                <p:cTn id="28" presetID="1" presetClass="mediacall" presetSubtype="0" fill="hold" nodeType="clickEffect">
                                  <p:stCondLst>
                                    <p:cond delay="0"/>
                                  </p:stCondLst>
                                  <p:childTnLst>
                                    <p:cmd type="call" cmd="playFrom(0.0)">
                                      <p:cBhvr>
                                        <p:cTn id="29" dur="21000" fill="hold"/>
                                        <p:tgtEl>
                                          <p:spTgt spid="6"/>
                                        </p:tgtEl>
                                      </p:cBhvr>
                                    </p:cmd>
                                  </p:childTnLst>
                                </p:cTn>
                              </p:par>
                            </p:childTnLst>
                          </p:cTn>
                        </p:par>
                      </p:childTnLst>
                    </p:cTn>
                  </p:par>
                </p:childTnLst>
              </p:cTn>
              <p:nextCondLst>
                <p:cond evt="onClick" delay="0">
                  <p:tgtEl>
                    <p:spTgt spid="6"/>
                  </p:tgtEl>
                </p:cond>
              </p:nextCondLst>
            </p:seq>
            <p:audio>
              <p:cMediaNode>
                <p:cTn id="30"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bldLst>
      <p:bldP spid="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Comprehensive Health Education</a:t>
            </a:r>
            <a:endParaRPr lang="en-US" dirty="0"/>
          </a:p>
        </p:txBody>
      </p:sp>
      <p:sp>
        <p:nvSpPr>
          <p:cNvPr id="4" name="Text Placeholder 3"/>
          <p:cNvSpPr>
            <a:spLocks noGrp="1"/>
          </p:cNvSpPr>
          <p:nvPr>
            <p:ph type="body" sz="half" idx="2"/>
          </p:nvPr>
        </p:nvSpPr>
        <p:spPr/>
        <p:txBody>
          <a:bodyPr>
            <a:noAutofit/>
          </a:bodyPr>
          <a:lstStyle/>
          <a:p>
            <a:pPr algn="ctr"/>
            <a:r>
              <a:rPr lang="en-US" sz="2400" b="1" dirty="0" smtClean="0">
                <a:solidFill>
                  <a:srgbClr val="FF0000"/>
                </a:solidFill>
              </a:rPr>
              <a:t>STANDARD:</a:t>
            </a:r>
          </a:p>
          <a:p>
            <a:pPr algn="ctr"/>
            <a:endParaRPr lang="en-US" sz="1200" b="1" dirty="0" smtClean="0"/>
          </a:p>
          <a:p>
            <a:pPr algn="ctr"/>
            <a:r>
              <a:rPr lang="en-US" sz="2400" b="1" dirty="0" smtClean="0"/>
              <a:t>Physical &amp; Personal Wellness</a:t>
            </a:r>
          </a:p>
          <a:p>
            <a:pPr algn="ctr"/>
            <a:endParaRPr lang="en-US" sz="2400" b="1" dirty="0" smtClean="0"/>
          </a:p>
          <a:p>
            <a:pPr algn="ctr"/>
            <a:r>
              <a:rPr lang="en-US" sz="2400" b="1" dirty="0" smtClean="0"/>
              <a:t>Emotional &amp; Social Wellness </a:t>
            </a:r>
          </a:p>
          <a:p>
            <a:pPr algn="ctr"/>
            <a:endParaRPr lang="en-US" sz="2400" b="1" dirty="0" smtClean="0"/>
          </a:p>
          <a:p>
            <a:pPr algn="ctr"/>
            <a:r>
              <a:rPr lang="en-US" sz="2400" b="1" dirty="0" smtClean="0"/>
              <a:t> Prevention &amp; Risk Management</a:t>
            </a:r>
            <a:endParaRPr lang="en-US" sz="2400" b="1" dirty="0"/>
          </a:p>
        </p:txBody>
      </p:sp>
      <p:sp>
        <p:nvSpPr>
          <p:cNvPr id="5" name="Content Placeholder 2"/>
          <p:cNvSpPr txBox="1">
            <a:spLocks/>
          </p:cNvSpPr>
          <p:nvPr/>
        </p:nvSpPr>
        <p:spPr>
          <a:xfrm>
            <a:off x="2895600" y="1447800"/>
            <a:ext cx="6248400" cy="5410200"/>
          </a:xfrm>
          <a:prstGeom prst="rect">
            <a:avLst/>
          </a:prstGeom>
          <a:solidFill>
            <a:schemeClr val="bg2">
              <a:shade val="75000"/>
            </a:schemeClr>
          </a:solidFill>
        </p:spPr>
        <p:txBody>
          <a:bodyPr vert="horz" lIns="54864" tIns="91440" rtlCol="0">
            <a:normAutofit fontScale="25000" lnSpcReduction="20000"/>
          </a:bodyPr>
          <a:lstStyle/>
          <a:p>
            <a:pPr marL="0" marR="0" lvl="0" indent="0" algn="l" defTabSz="914400" rtl="0" eaLnBrk="1" fontAlgn="auto" latinLnBrk="0" hangingPunct="1">
              <a:lnSpc>
                <a:spcPct val="100000"/>
              </a:lnSpc>
              <a:spcBef>
                <a:spcPts val="0"/>
              </a:spcBef>
              <a:spcAft>
                <a:spcPts val="0"/>
              </a:spcAft>
              <a:buClr>
                <a:schemeClr val="accent1"/>
              </a:buClr>
              <a:buSzPct val="80000"/>
              <a:buFont typeface="Wingdings" pitchFamily="2" charset="2"/>
              <a:buChar char="§"/>
              <a:tabLst/>
              <a:defRPr/>
            </a:pPr>
            <a:endParaRPr kumimoji="0" lang="en-US" sz="3200" b="1"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accent1"/>
              </a:buClr>
              <a:buSzPct val="80000"/>
              <a:buFont typeface="Wingdings" pitchFamily="2" charset="2"/>
              <a:buChar char="§"/>
              <a:tabLst/>
              <a:defRPr/>
            </a:pPr>
            <a:endParaRPr lang="en-US" sz="5500" b="1" dirty="0" smtClean="0"/>
          </a:p>
          <a:p>
            <a:pPr marL="0" marR="0" lvl="0" indent="0" algn="l" defTabSz="914400" rtl="0" eaLnBrk="1" fontAlgn="auto" latinLnBrk="0" hangingPunct="1">
              <a:lnSpc>
                <a:spcPct val="100000"/>
              </a:lnSpc>
              <a:spcBef>
                <a:spcPts val="0"/>
              </a:spcBef>
              <a:spcAft>
                <a:spcPts val="0"/>
              </a:spcAft>
              <a:buClr>
                <a:schemeClr val="accent1"/>
              </a:buClr>
              <a:buSzPct val="80000"/>
              <a:tabLst/>
              <a:defRPr/>
            </a:pPr>
            <a:r>
              <a:rPr kumimoji="0" lang="en-US" sz="8800" b="1" i="0" u="none" strike="noStrike" kern="1200" cap="none" spc="0" normalizeH="0" baseline="0" noProof="0" dirty="0" smtClean="0">
                <a:ln>
                  <a:noFill/>
                </a:ln>
                <a:solidFill>
                  <a:srgbClr val="7030A0"/>
                </a:solidFill>
                <a:effectLst/>
                <a:uLnTx/>
                <a:uFillTx/>
                <a:latin typeface="+mn-lt"/>
                <a:ea typeface="+mn-ea"/>
                <a:cs typeface="+mn-cs"/>
              </a:rPr>
              <a:t>GRADE LEVEL EXPECTATIONS</a:t>
            </a:r>
          </a:p>
          <a:p>
            <a:pPr marL="0" marR="0" lvl="0" indent="0" algn="l" defTabSz="914400" rtl="0" eaLnBrk="1" fontAlgn="auto" latinLnBrk="0" hangingPunct="1">
              <a:lnSpc>
                <a:spcPct val="100000"/>
              </a:lnSpc>
              <a:spcBef>
                <a:spcPts val="0"/>
              </a:spcBef>
              <a:spcAft>
                <a:spcPts val="0"/>
              </a:spcAft>
              <a:buClr>
                <a:schemeClr val="accent1"/>
              </a:buClr>
              <a:buSzPct val="80000"/>
              <a:buFont typeface="Wingdings" pitchFamily="2" charset="2"/>
              <a:buChar char="§"/>
              <a:tabLst/>
              <a:defRPr/>
            </a:pPr>
            <a:endParaRPr lang="en-US" sz="8800" b="1" dirty="0" smtClean="0"/>
          </a:p>
          <a:p>
            <a:pPr marL="0" marR="0" lvl="0" indent="0" algn="l" defTabSz="914400" rtl="0" eaLnBrk="1" fontAlgn="auto" latinLnBrk="0" hangingPunct="1">
              <a:lnSpc>
                <a:spcPct val="100000"/>
              </a:lnSpc>
              <a:spcBef>
                <a:spcPts val="0"/>
              </a:spcBef>
              <a:spcAft>
                <a:spcPts val="0"/>
              </a:spcAft>
              <a:buClr>
                <a:schemeClr val="accent1"/>
              </a:buClr>
              <a:buSzPct val="80000"/>
              <a:tabLst/>
              <a:defRPr/>
            </a:pPr>
            <a:endParaRPr lang="en-US" sz="8800" b="1" dirty="0" smtClean="0"/>
          </a:p>
          <a:p>
            <a:pPr marL="0" marR="0" lvl="0" indent="0" algn="l" defTabSz="914400" rtl="0" eaLnBrk="1" fontAlgn="auto" latinLnBrk="0" hangingPunct="1">
              <a:lnSpc>
                <a:spcPct val="100000"/>
              </a:lnSpc>
              <a:spcBef>
                <a:spcPts val="0"/>
              </a:spcBef>
              <a:spcAft>
                <a:spcPts val="0"/>
              </a:spcAft>
              <a:buClr>
                <a:schemeClr val="accent1"/>
              </a:buClr>
              <a:buSzPct val="80000"/>
              <a:buFont typeface="Wingdings" pitchFamily="2" charset="2"/>
              <a:buChar char="§"/>
              <a:tabLst/>
              <a:defRPr/>
            </a:pPr>
            <a:r>
              <a:rPr lang="en-US" sz="8800" b="1" dirty="0" smtClean="0"/>
              <a:t>Self Management</a:t>
            </a:r>
          </a:p>
          <a:p>
            <a:pPr marL="0" marR="0" lvl="0" indent="0" algn="l" defTabSz="914400" rtl="0" eaLnBrk="1" fontAlgn="auto" latinLnBrk="0" hangingPunct="1">
              <a:lnSpc>
                <a:spcPct val="100000"/>
              </a:lnSpc>
              <a:spcBef>
                <a:spcPts val="0"/>
              </a:spcBef>
              <a:spcAft>
                <a:spcPts val="0"/>
              </a:spcAft>
              <a:buClr>
                <a:schemeClr val="accent1"/>
              </a:buClr>
              <a:buSzPct val="80000"/>
              <a:buFont typeface="Wingdings" pitchFamily="2" charset="2"/>
              <a:buChar char="§"/>
              <a:tabLst/>
              <a:defRPr/>
            </a:pPr>
            <a:r>
              <a:rPr kumimoji="0" lang="en-US" sz="8800" b="1" i="0" u="none" strike="noStrike" kern="1200" cap="none" spc="0" normalizeH="0" baseline="0" noProof="0" dirty="0" smtClean="0">
                <a:ln>
                  <a:noFill/>
                </a:ln>
                <a:solidFill>
                  <a:schemeClr val="tx1"/>
                </a:solidFill>
                <a:effectLst/>
                <a:uLnTx/>
                <a:uFillTx/>
                <a:latin typeface="+mn-lt"/>
                <a:ea typeface="+mn-ea"/>
                <a:cs typeface="+mn-cs"/>
              </a:rPr>
              <a:t>Personal </a:t>
            </a:r>
            <a:r>
              <a:rPr kumimoji="0" lang="en-US" sz="8800" b="1" i="0" u="none" strike="noStrike" kern="1200" cap="none" spc="0" normalizeH="0" baseline="0" noProof="0" dirty="0" err="1" smtClean="0">
                <a:ln>
                  <a:noFill/>
                </a:ln>
                <a:solidFill>
                  <a:schemeClr val="tx1"/>
                </a:solidFill>
                <a:effectLst/>
                <a:uLnTx/>
                <a:uFillTx/>
                <a:latin typeface="+mn-lt"/>
                <a:ea typeface="+mn-ea"/>
                <a:cs typeface="+mn-cs"/>
              </a:rPr>
              <a:t>Hygeine</a:t>
            </a:r>
            <a:endParaRPr kumimoji="0" lang="en-US" sz="8800" b="1"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accent1"/>
              </a:buClr>
              <a:buSzPct val="80000"/>
              <a:buFont typeface="Wingdings" pitchFamily="2" charset="2"/>
              <a:buChar char="§"/>
              <a:tabLst/>
              <a:defRPr/>
            </a:pPr>
            <a:endParaRPr lang="en-US" sz="8800" b="1" dirty="0" smtClean="0"/>
          </a:p>
          <a:p>
            <a:pPr marL="0" marR="0" lvl="0" indent="0" algn="l" defTabSz="914400" rtl="0" eaLnBrk="1" fontAlgn="auto" latinLnBrk="0" hangingPunct="1">
              <a:lnSpc>
                <a:spcPct val="100000"/>
              </a:lnSpc>
              <a:spcBef>
                <a:spcPts val="0"/>
              </a:spcBef>
              <a:spcAft>
                <a:spcPts val="0"/>
              </a:spcAft>
              <a:buClr>
                <a:schemeClr val="accent1"/>
              </a:buClr>
              <a:buSzPct val="80000"/>
              <a:buFont typeface="Wingdings" pitchFamily="2" charset="2"/>
              <a:buChar char="§"/>
              <a:tabLst/>
              <a:defRPr/>
            </a:pPr>
            <a:endParaRPr lang="en-US" sz="8800" b="1" dirty="0" smtClean="0"/>
          </a:p>
          <a:p>
            <a:pPr marL="0" marR="0" lvl="0" indent="0" algn="l" defTabSz="914400" rtl="0" eaLnBrk="1" fontAlgn="auto" latinLnBrk="0" hangingPunct="1">
              <a:lnSpc>
                <a:spcPct val="100000"/>
              </a:lnSpc>
              <a:spcBef>
                <a:spcPts val="0"/>
              </a:spcBef>
              <a:spcAft>
                <a:spcPts val="0"/>
              </a:spcAft>
              <a:buClr>
                <a:schemeClr val="accent1"/>
              </a:buClr>
              <a:buSzPct val="80000"/>
              <a:buFont typeface="Wingdings" pitchFamily="2" charset="2"/>
              <a:buChar char="§"/>
              <a:tabLst/>
              <a:defRPr/>
            </a:pPr>
            <a:endParaRPr lang="en-US" sz="8800" b="1" dirty="0" smtClean="0"/>
          </a:p>
          <a:p>
            <a:pPr marL="0" marR="0" lvl="0" indent="0" algn="l" defTabSz="914400" rtl="0" eaLnBrk="1" fontAlgn="auto" latinLnBrk="0" hangingPunct="1">
              <a:lnSpc>
                <a:spcPct val="100000"/>
              </a:lnSpc>
              <a:spcBef>
                <a:spcPts val="0"/>
              </a:spcBef>
              <a:spcAft>
                <a:spcPts val="0"/>
              </a:spcAft>
              <a:buClr>
                <a:schemeClr val="accent1"/>
              </a:buClr>
              <a:buSzPct val="80000"/>
              <a:buFont typeface="Wingdings" pitchFamily="2" charset="2"/>
              <a:buChar char="§"/>
              <a:tabLst/>
              <a:defRPr/>
            </a:pPr>
            <a:r>
              <a:rPr lang="en-US" sz="8800" b="1" dirty="0" smtClean="0"/>
              <a:t>No Specific Standards for this Grade Level</a:t>
            </a:r>
          </a:p>
          <a:p>
            <a:pPr marL="0" marR="0" lvl="0" indent="0" algn="l" defTabSz="914400" rtl="0" eaLnBrk="1" fontAlgn="auto" latinLnBrk="0" hangingPunct="1">
              <a:lnSpc>
                <a:spcPct val="100000"/>
              </a:lnSpc>
              <a:spcBef>
                <a:spcPts val="0"/>
              </a:spcBef>
              <a:spcAft>
                <a:spcPts val="0"/>
              </a:spcAft>
              <a:buClr>
                <a:schemeClr val="accent1"/>
              </a:buClr>
              <a:buSzPct val="80000"/>
              <a:buFont typeface="Wingdings" pitchFamily="2" charset="2"/>
              <a:buChar char="§"/>
              <a:tabLst/>
              <a:defRPr/>
            </a:pPr>
            <a:endParaRPr lang="en-US" sz="8800" b="1" dirty="0" smtClean="0"/>
          </a:p>
          <a:p>
            <a:pPr marL="0" marR="0" lvl="0" indent="0" algn="l" defTabSz="914400" rtl="0" eaLnBrk="1" fontAlgn="auto" latinLnBrk="0" hangingPunct="1">
              <a:lnSpc>
                <a:spcPct val="100000"/>
              </a:lnSpc>
              <a:spcBef>
                <a:spcPts val="0"/>
              </a:spcBef>
              <a:spcAft>
                <a:spcPts val="0"/>
              </a:spcAft>
              <a:buClr>
                <a:schemeClr val="accent1"/>
              </a:buClr>
              <a:buSzPct val="80000"/>
              <a:tabLst/>
              <a:defRPr/>
            </a:pPr>
            <a:endParaRPr lang="en-US" sz="8800" b="1" dirty="0" smtClean="0"/>
          </a:p>
          <a:p>
            <a:pPr marL="0" marR="0" lvl="0" indent="0" algn="l" defTabSz="914400" rtl="0" eaLnBrk="1" fontAlgn="auto" latinLnBrk="0" hangingPunct="1">
              <a:lnSpc>
                <a:spcPct val="100000"/>
              </a:lnSpc>
              <a:spcBef>
                <a:spcPts val="0"/>
              </a:spcBef>
              <a:spcAft>
                <a:spcPts val="0"/>
              </a:spcAft>
              <a:buClr>
                <a:schemeClr val="accent1"/>
              </a:buClr>
              <a:buSzPct val="80000"/>
              <a:tabLst/>
              <a:defRPr/>
            </a:pPr>
            <a:endParaRPr lang="en-US" sz="8800" b="1" dirty="0" smtClean="0"/>
          </a:p>
          <a:p>
            <a:pPr marL="0" marR="0" lvl="0" indent="0" algn="l" defTabSz="914400" rtl="0" eaLnBrk="1" fontAlgn="auto" latinLnBrk="0" hangingPunct="1">
              <a:lnSpc>
                <a:spcPct val="100000"/>
              </a:lnSpc>
              <a:spcBef>
                <a:spcPts val="0"/>
              </a:spcBef>
              <a:spcAft>
                <a:spcPts val="0"/>
              </a:spcAft>
              <a:buClr>
                <a:schemeClr val="accent1"/>
              </a:buClr>
              <a:buSzPct val="80000"/>
              <a:tabLst/>
              <a:defRPr/>
            </a:pPr>
            <a:endParaRPr lang="en-US" sz="8800" b="1" dirty="0" smtClean="0"/>
          </a:p>
          <a:p>
            <a:pPr marL="0" marR="0" lvl="0" indent="0" algn="l" defTabSz="914400" rtl="0" eaLnBrk="1" fontAlgn="auto" latinLnBrk="0" hangingPunct="1">
              <a:lnSpc>
                <a:spcPct val="100000"/>
              </a:lnSpc>
              <a:spcBef>
                <a:spcPts val="0"/>
              </a:spcBef>
              <a:spcAft>
                <a:spcPts val="0"/>
              </a:spcAft>
              <a:buClr>
                <a:schemeClr val="accent1"/>
              </a:buClr>
              <a:buSzPct val="80000"/>
              <a:buFont typeface="Wingdings" pitchFamily="2" charset="2"/>
              <a:buChar char="§"/>
              <a:tabLst/>
              <a:defRPr/>
            </a:pPr>
            <a:r>
              <a:rPr lang="en-US" sz="8800" b="1" dirty="0" smtClean="0"/>
              <a:t>Playing Safe</a:t>
            </a:r>
          </a:p>
          <a:p>
            <a:pPr marL="0" marR="0" lvl="0" indent="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lang="en-US" sz="4400" b="1" dirty="0" smtClean="0"/>
          </a:p>
          <a:p>
            <a:pPr marL="0" marR="0" lvl="0" indent="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lang="en-US" sz="4400" b="1" dirty="0" smtClean="0"/>
          </a:p>
          <a:p>
            <a:pPr marL="0" marR="0" lvl="0" indent="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lang="en-US" sz="4400" b="1" dirty="0" smtClean="0"/>
          </a:p>
          <a:p>
            <a:pPr marL="0" marR="0" lvl="0" indent="0" algn="l"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en-US" sz="4400" b="1" i="0" u="none" strike="noStrike" kern="1200" cap="none" spc="0" normalizeH="0" baseline="0" noProof="0" dirty="0" smtClean="0">
                <a:ln>
                  <a:noFill/>
                </a:ln>
                <a:solidFill>
                  <a:schemeClr val="tx1"/>
                </a:solidFill>
                <a:effectLst/>
                <a:uLnTx/>
                <a:uFillTx/>
                <a:latin typeface="+mn-lt"/>
                <a:ea typeface="+mn-ea"/>
                <a:cs typeface="+mn-cs"/>
              </a:rPr>
              <a:t> </a:t>
            </a:r>
            <a:endParaRPr kumimoji="0" lang="en-US" sz="4400" b="0" i="0" u="none" strike="noStrike" kern="1200" cap="none" spc="0" normalizeH="0" baseline="0" noProof="0" dirty="0">
              <a:ln>
                <a:noFill/>
              </a:ln>
              <a:solidFill>
                <a:srgbClr val="0070C0"/>
              </a:solidFill>
              <a:effectLst/>
              <a:uLnTx/>
              <a:uFillTx/>
              <a:latin typeface="+mn-lt"/>
              <a:ea typeface="+mn-ea"/>
              <a:cs typeface="+mn-cs"/>
            </a:endParaRPr>
          </a:p>
        </p:txBody>
      </p:sp>
      <p:sp>
        <p:nvSpPr>
          <p:cNvPr id="6" name="Title 1"/>
          <p:cNvSpPr txBox="1">
            <a:spLocks/>
          </p:cNvSpPr>
          <p:nvPr/>
        </p:nvSpPr>
        <p:spPr>
          <a:xfrm>
            <a:off x="2895600" y="381000"/>
            <a:ext cx="5943600" cy="978408"/>
          </a:xfrm>
          <a:prstGeom prst="rect">
            <a:avLst/>
          </a:prstGeom>
        </p:spPr>
        <p:txBody>
          <a:bodyPr vert="horz" lIns="73152" rIns="45720" bIns="0" rtlCol="0" anchor="b">
            <a:normAutofit/>
            <a:scene3d>
              <a:camera prst="orthographicFront"/>
              <a:lightRig rig="threePt" dir="t">
                <a:rot lat="0" lon="0" rev="4800000"/>
              </a:lightRig>
            </a:scene3d>
            <a:sp3d prstMaterial="matte"/>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800" dirty="0" smtClean="0">
                <a:solidFill>
                  <a:schemeClr val="accent1">
                    <a:satMod val="150000"/>
                  </a:schemeClr>
                </a:solidFill>
                <a:latin typeface="+mj-lt"/>
                <a:ea typeface="+mj-ea"/>
                <a:cs typeface="+mj-cs"/>
              </a:rPr>
              <a:t>Preschool at a Glance</a:t>
            </a:r>
            <a:endParaRPr kumimoji="0" lang="en-US" sz="4800" b="0" i="0" u="none" strike="noStrike" kern="1200" cap="none" spc="0" normalizeH="0" baseline="0" noProof="0" dirty="0">
              <a:ln>
                <a:noFill/>
              </a:ln>
              <a:solidFill>
                <a:schemeClr val="accent1">
                  <a:satMod val="150000"/>
                </a:schemeClr>
              </a:solidFill>
              <a:effectLst/>
              <a:uLnTx/>
              <a:uFillTx/>
              <a:latin typeface="+mj-lt"/>
              <a:ea typeface="+mj-ea"/>
              <a:cs typeface="+mj-cs"/>
            </a:endParaRPr>
          </a:p>
        </p:txBody>
      </p:sp>
      <p:pic>
        <p:nvPicPr>
          <p:cNvPr id="7" name="Recorded Sound">
            <a:hlinkClick r:id="" action="ppaction://media"/>
          </p:cNvPr>
          <p:cNvPicPr>
            <a:picLocks noRot="1" noChangeAspect="1"/>
          </p:cNvPicPr>
          <p:nvPr>
            <a:wavAudioFile r:embed="rId1" name="Recorded Sound"/>
          </p:nvPr>
        </p:nvPicPr>
        <p:blipFill>
          <a:blip r:embed="rId4" cstate="print"/>
          <a:stretch>
            <a:fillRect/>
          </a:stretch>
        </p:blipFill>
        <p:spPr>
          <a:xfrm>
            <a:off x="7696200" y="5334000"/>
            <a:ext cx="914400" cy="9144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000"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Academic Standards Template</a:t>
            </a:r>
            <a:endParaRPr lang="en-US" dirty="0"/>
          </a:p>
        </p:txBody>
      </p:sp>
      <p:pic>
        <p:nvPicPr>
          <p:cNvPr id="5122" name="Picture 2"/>
          <p:cNvPicPr>
            <a:picLocks noGrp="1" noChangeAspect="1" noChangeArrowheads="1"/>
          </p:cNvPicPr>
          <p:nvPr>
            <p:ph idx="1"/>
          </p:nvPr>
        </p:nvPicPr>
        <p:blipFill>
          <a:blip r:embed="rId4" cstate="print"/>
          <a:srcRect/>
          <a:stretch>
            <a:fillRect/>
          </a:stretch>
        </p:blipFill>
        <p:spPr bwMode="auto">
          <a:xfrm>
            <a:off x="1395412" y="1925637"/>
            <a:ext cx="6353175" cy="4324350"/>
          </a:xfrm>
          <a:prstGeom prst="rect">
            <a:avLst/>
          </a:prstGeom>
          <a:noFill/>
          <a:ln w="9525">
            <a:noFill/>
            <a:miter lim="800000"/>
            <a:headEnd/>
            <a:tailEnd/>
          </a:ln>
        </p:spPr>
      </p:pic>
      <p:cxnSp>
        <p:nvCxnSpPr>
          <p:cNvPr id="6" name="Straight Arrow Connector 5"/>
          <p:cNvCxnSpPr/>
          <p:nvPr/>
        </p:nvCxnSpPr>
        <p:spPr>
          <a:xfrm>
            <a:off x="990600" y="2057400"/>
            <a:ext cx="533400" cy="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0" y="1600200"/>
            <a:ext cx="1752600" cy="646331"/>
          </a:xfrm>
          <a:prstGeom prst="rect">
            <a:avLst/>
          </a:prstGeom>
          <a:noFill/>
        </p:spPr>
        <p:txBody>
          <a:bodyPr wrap="square" rtlCol="0">
            <a:spAutoFit/>
          </a:bodyPr>
          <a:lstStyle/>
          <a:p>
            <a:r>
              <a:rPr lang="en-US" b="1" dirty="0" smtClean="0">
                <a:solidFill>
                  <a:srgbClr val="FF0000"/>
                </a:solidFill>
              </a:rPr>
              <a:t>STANDARD:  One of 3   </a:t>
            </a:r>
            <a:endParaRPr lang="en-US" b="1" dirty="0">
              <a:solidFill>
                <a:srgbClr val="FF0000"/>
              </a:solidFill>
            </a:endParaRPr>
          </a:p>
        </p:txBody>
      </p:sp>
      <p:sp>
        <p:nvSpPr>
          <p:cNvPr id="8" name="TextBox 7"/>
          <p:cNvSpPr txBox="1"/>
          <p:nvPr/>
        </p:nvSpPr>
        <p:spPr>
          <a:xfrm>
            <a:off x="5181600" y="1447800"/>
            <a:ext cx="4191000" cy="923330"/>
          </a:xfrm>
          <a:prstGeom prst="rect">
            <a:avLst/>
          </a:prstGeom>
          <a:noFill/>
        </p:spPr>
        <p:txBody>
          <a:bodyPr wrap="square" rtlCol="0">
            <a:spAutoFit/>
          </a:bodyPr>
          <a:lstStyle/>
          <a:p>
            <a:r>
              <a:rPr lang="en-US" b="1" dirty="0" smtClean="0">
                <a:solidFill>
                  <a:srgbClr val="7030A0"/>
                </a:solidFill>
              </a:rPr>
              <a:t>GRADE LEVEL EXPECTATION:  Skills &amp; concepts students at this grade should master in progress toward graduation</a:t>
            </a:r>
            <a:endParaRPr lang="en-US" b="1" dirty="0">
              <a:solidFill>
                <a:srgbClr val="7030A0"/>
              </a:solidFill>
            </a:endParaRPr>
          </a:p>
        </p:txBody>
      </p:sp>
      <p:cxnSp>
        <p:nvCxnSpPr>
          <p:cNvPr id="9" name="Straight Arrow Connector 8"/>
          <p:cNvCxnSpPr/>
          <p:nvPr/>
        </p:nvCxnSpPr>
        <p:spPr>
          <a:xfrm flipH="1">
            <a:off x="7315200" y="2286000"/>
            <a:ext cx="533400" cy="533400"/>
          </a:xfrm>
          <a:prstGeom prst="straightConnector1">
            <a:avLst/>
          </a:prstGeom>
          <a:ln w="635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6200" y="2209800"/>
            <a:ext cx="1676400" cy="2031325"/>
          </a:xfrm>
          <a:prstGeom prst="rect">
            <a:avLst/>
          </a:prstGeom>
          <a:noFill/>
        </p:spPr>
        <p:txBody>
          <a:bodyPr wrap="square" rtlCol="0">
            <a:spAutoFit/>
          </a:bodyPr>
          <a:lstStyle/>
          <a:p>
            <a:r>
              <a:rPr lang="en-US" b="1" dirty="0" smtClean="0">
                <a:solidFill>
                  <a:srgbClr val="0070C0"/>
                </a:solidFill>
              </a:rPr>
              <a:t>PREPARED GRADUATE </a:t>
            </a:r>
            <a:r>
              <a:rPr lang="en-US" b="1" dirty="0" err="1" smtClean="0">
                <a:solidFill>
                  <a:srgbClr val="0070C0"/>
                </a:solidFill>
              </a:rPr>
              <a:t>COMPETENCYWhat</a:t>
            </a:r>
            <a:r>
              <a:rPr lang="en-US" b="1" dirty="0" smtClean="0">
                <a:solidFill>
                  <a:srgbClr val="0070C0"/>
                </a:solidFill>
              </a:rPr>
              <a:t> students will be able to do when they graduate.</a:t>
            </a:r>
          </a:p>
        </p:txBody>
      </p:sp>
      <p:cxnSp>
        <p:nvCxnSpPr>
          <p:cNvPr id="15" name="Straight Arrow Connector 14"/>
          <p:cNvCxnSpPr/>
          <p:nvPr/>
        </p:nvCxnSpPr>
        <p:spPr>
          <a:xfrm flipV="1">
            <a:off x="1143000" y="2362200"/>
            <a:ext cx="457200" cy="76200"/>
          </a:xfrm>
          <a:prstGeom prst="straightConnector1">
            <a:avLst/>
          </a:prstGeom>
          <a:ln w="635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6200" y="4473476"/>
            <a:ext cx="1600200" cy="1477328"/>
          </a:xfrm>
          <a:prstGeom prst="rect">
            <a:avLst/>
          </a:prstGeom>
          <a:noFill/>
        </p:spPr>
        <p:txBody>
          <a:bodyPr wrap="square" rtlCol="0">
            <a:spAutoFit/>
          </a:bodyPr>
          <a:lstStyle/>
          <a:p>
            <a:r>
              <a:rPr lang="en-US" b="1" dirty="0" smtClean="0">
                <a:solidFill>
                  <a:srgbClr val="00B050"/>
                </a:solidFill>
              </a:rPr>
              <a:t>EVIDENCE OUTCOMES:  Indicators of student mastery</a:t>
            </a:r>
          </a:p>
        </p:txBody>
      </p:sp>
      <p:cxnSp>
        <p:nvCxnSpPr>
          <p:cNvPr id="20" name="Straight Arrow Connector 19"/>
          <p:cNvCxnSpPr/>
          <p:nvPr/>
        </p:nvCxnSpPr>
        <p:spPr>
          <a:xfrm flipV="1">
            <a:off x="1143000" y="3276600"/>
            <a:ext cx="457200" cy="1371600"/>
          </a:xfrm>
          <a:prstGeom prst="straightConnector1">
            <a:avLst/>
          </a:prstGeom>
          <a:ln w="635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620000" y="3094672"/>
            <a:ext cx="1676400" cy="1477328"/>
          </a:xfrm>
          <a:prstGeom prst="rect">
            <a:avLst/>
          </a:prstGeom>
          <a:noFill/>
        </p:spPr>
        <p:txBody>
          <a:bodyPr wrap="square" rtlCol="0">
            <a:spAutoFit/>
          </a:bodyPr>
          <a:lstStyle/>
          <a:p>
            <a:r>
              <a:rPr lang="en-US" b="1" dirty="0" smtClean="0">
                <a:solidFill>
                  <a:schemeClr val="accent2">
                    <a:lumMod val="75000"/>
                  </a:schemeClr>
                </a:solidFill>
              </a:rPr>
              <a:t>INQUIRY QUESTIONS: Promote critical thinking</a:t>
            </a:r>
          </a:p>
        </p:txBody>
      </p:sp>
      <p:cxnSp>
        <p:nvCxnSpPr>
          <p:cNvPr id="23" name="Straight Arrow Connector 22"/>
          <p:cNvCxnSpPr/>
          <p:nvPr/>
        </p:nvCxnSpPr>
        <p:spPr>
          <a:xfrm flipH="1">
            <a:off x="6019800" y="3276600"/>
            <a:ext cx="1676400" cy="0"/>
          </a:xfrm>
          <a:prstGeom prst="straightConnector1">
            <a:avLst/>
          </a:prstGeom>
          <a:ln w="635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696200" y="4967407"/>
            <a:ext cx="1676400" cy="1400383"/>
          </a:xfrm>
          <a:prstGeom prst="rect">
            <a:avLst/>
          </a:prstGeom>
          <a:noFill/>
        </p:spPr>
        <p:txBody>
          <a:bodyPr wrap="square" rtlCol="0">
            <a:spAutoFit/>
          </a:bodyPr>
          <a:lstStyle/>
          <a:p>
            <a:r>
              <a:rPr lang="en-US" sz="1700" b="1" dirty="0" smtClean="0">
                <a:solidFill>
                  <a:srgbClr val="FFC000"/>
                </a:solidFill>
              </a:rPr>
              <a:t>RELEVANCE &amp; APPLICATION:  Relevant societal </a:t>
            </a:r>
          </a:p>
          <a:p>
            <a:r>
              <a:rPr lang="en-US" sz="1700" b="1" dirty="0" smtClean="0">
                <a:solidFill>
                  <a:srgbClr val="FFC000"/>
                </a:solidFill>
              </a:rPr>
              <a:t>context</a:t>
            </a:r>
          </a:p>
        </p:txBody>
      </p:sp>
      <p:cxnSp>
        <p:nvCxnSpPr>
          <p:cNvPr id="26" name="Straight Arrow Connector 25"/>
          <p:cNvCxnSpPr/>
          <p:nvPr/>
        </p:nvCxnSpPr>
        <p:spPr>
          <a:xfrm flipH="1" flipV="1">
            <a:off x="5029200" y="4114800"/>
            <a:ext cx="2667000" cy="990600"/>
          </a:xfrm>
          <a:prstGeom prst="straightConnector1">
            <a:avLst/>
          </a:prstGeom>
          <a:ln w="635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209800" y="6135469"/>
            <a:ext cx="5257800" cy="646331"/>
          </a:xfrm>
          <a:prstGeom prst="rect">
            <a:avLst/>
          </a:prstGeom>
          <a:noFill/>
        </p:spPr>
        <p:txBody>
          <a:bodyPr wrap="square" rtlCol="0">
            <a:spAutoFit/>
          </a:bodyPr>
          <a:lstStyle/>
          <a:p>
            <a:r>
              <a:rPr lang="en-US" b="1" dirty="0" smtClean="0">
                <a:solidFill>
                  <a:srgbClr val="C00000"/>
                </a:solidFill>
              </a:rPr>
              <a:t>NATURE OF HEALTH:  </a:t>
            </a:r>
          </a:p>
          <a:p>
            <a:r>
              <a:rPr lang="en-US" b="1" dirty="0" smtClean="0">
                <a:solidFill>
                  <a:srgbClr val="C00000"/>
                </a:solidFill>
              </a:rPr>
              <a:t>Characteristics of discipline</a:t>
            </a:r>
          </a:p>
        </p:txBody>
      </p:sp>
      <p:cxnSp>
        <p:nvCxnSpPr>
          <p:cNvPr id="30" name="Straight Arrow Connector 29"/>
          <p:cNvCxnSpPr/>
          <p:nvPr/>
        </p:nvCxnSpPr>
        <p:spPr>
          <a:xfrm flipV="1">
            <a:off x="2362200" y="5105400"/>
            <a:ext cx="1447800" cy="1143000"/>
          </a:xfrm>
          <a:prstGeom prst="straightConnector1">
            <a:avLst/>
          </a:prstGeom>
          <a:ln w="635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18" name="Recorded Sound">
            <a:hlinkClick r:id="" action="ppaction://media"/>
          </p:cNvPr>
          <p:cNvPicPr>
            <a:picLocks noRot="1" noChangeAspect="1"/>
          </p:cNvPicPr>
          <p:nvPr>
            <a:wavAudioFile r:embed="rId1" name="Recorded Sound"/>
          </p:nvPr>
        </p:nvPicPr>
        <p:blipFill>
          <a:blip r:embed="rId5" cstate="print"/>
          <a:stretch>
            <a:fillRect/>
          </a:stretch>
        </p:blipFill>
        <p:spPr>
          <a:xfrm>
            <a:off x="6629400" y="6019800"/>
            <a:ext cx="838200" cy="838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18"/>
                    </p:tgtEl>
                  </p:cond>
                </p:stCondLst>
                <p:endSync evt="end" delay="0">
                  <p:rtn val="all"/>
                </p:endSync>
                <p:childTnLst>
                  <p:par>
                    <p:cTn id="46" fill="hold">
                      <p:stCondLst>
                        <p:cond delay="0"/>
                      </p:stCondLst>
                      <p:childTnLst>
                        <p:par>
                          <p:cTn id="47" fill="hold">
                            <p:stCondLst>
                              <p:cond delay="0"/>
                            </p:stCondLst>
                            <p:childTnLst>
                              <p:par>
                                <p:cTn id="48" presetID="1" presetClass="mediacall" presetSubtype="0" fill="hold" nodeType="clickEffect">
                                  <p:stCondLst>
                                    <p:cond delay="0"/>
                                  </p:stCondLst>
                                  <p:childTnLst>
                                    <p:cmd type="call" cmd="playFrom(0.0)">
                                      <p:cBhvr>
                                        <p:cTn id="49" dur="39000" fill="hold"/>
                                        <p:tgtEl>
                                          <p:spTgt spid="18"/>
                                        </p:tgtEl>
                                      </p:cBhvr>
                                    </p:cmd>
                                  </p:childTnLst>
                                </p:cTn>
                              </p:par>
                            </p:childTnLst>
                          </p:cTn>
                        </p:par>
                      </p:childTnLst>
                    </p:cTn>
                  </p:par>
                </p:childTnLst>
              </p:cTn>
              <p:nextCondLst>
                <p:cond evt="onClick" delay="0">
                  <p:tgtEl>
                    <p:spTgt spid="18"/>
                  </p:tgtEl>
                </p:cond>
              </p:nextCondLst>
            </p:seq>
            <p:audio>
              <p:cMediaNode>
                <p:cTn id="50" fill="hold" display="0">
                  <p:stCondLst>
                    <p:cond delay="indefinite"/>
                  </p:stCondLst>
                  <p:endCondLst>
                    <p:cond evt="onNext" delay="0">
                      <p:tgtEl>
                        <p:sldTgt/>
                      </p:tgtEl>
                    </p:cond>
                    <p:cond evt="onPrev" delay="0">
                      <p:tgtEl>
                        <p:sldTgt/>
                      </p:tgtEl>
                    </p:cond>
                    <p:cond evt="onStopAudio" delay="0">
                      <p:tgtEl>
                        <p:sldTgt/>
                      </p:tgtEl>
                    </p:cond>
                  </p:endCondLst>
                </p:cTn>
                <p:tgtEl>
                  <p:spTgt spid="18"/>
                </p:tgtEl>
              </p:cMediaNode>
            </p:audio>
          </p:childTnLst>
        </p:cTn>
      </p:par>
    </p:tnLst>
    <p:bldLst>
      <p:bldP spid="7" grpId="0"/>
      <p:bldP spid="8" grpId="0"/>
      <p:bldP spid="14" grpId="0"/>
      <p:bldP spid="19" grpId="0"/>
      <p:bldP spid="22" grpId="0"/>
      <p:bldP spid="25"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592" y="228600"/>
            <a:ext cx="2525150" cy="978408"/>
          </a:xfrm>
        </p:spPr>
        <p:txBody>
          <a:bodyPr>
            <a:normAutofit fontScale="90000"/>
          </a:bodyPr>
          <a:lstStyle/>
          <a:p>
            <a:r>
              <a:rPr lang="en-US" dirty="0" smtClean="0"/>
              <a:t>HOW ARE YOU ABLE TO DO THIS WITHOUT A DEDICATED HEALTH CLASS?</a:t>
            </a:r>
            <a:endParaRPr lang="en-US" dirty="0"/>
          </a:p>
        </p:txBody>
      </p:sp>
      <p:sp>
        <p:nvSpPr>
          <p:cNvPr id="5" name="Rectangle 4"/>
          <p:cNvSpPr/>
          <p:nvPr/>
        </p:nvSpPr>
        <p:spPr>
          <a:xfrm rot="19434576">
            <a:off x="-1024509" y="2049842"/>
            <a:ext cx="4944068" cy="175432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Are you </a:t>
            </a:r>
          </a:p>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feeling</a:t>
            </a:r>
          </a:p>
        </p:txBody>
      </p:sp>
      <p:sp>
        <p:nvSpPr>
          <p:cNvPr id="7" name="Rectangle 6"/>
          <p:cNvSpPr/>
          <p:nvPr/>
        </p:nvSpPr>
        <p:spPr>
          <a:xfrm>
            <a:off x="0" y="4495800"/>
            <a:ext cx="2895600" cy="615553"/>
          </a:xfrm>
          <a:prstGeom prst="rect">
            <a:avLst/>
          </a:prstGeom>
          <a:noFill/>
        </p:spPr>
        <p:txBody>
          <a:bodyPr wrap="square" lIns="91440" tIns="45720" rIns="91440" bIns="45720">
            <a:spAutoFit/>
          </a:bodyPr>
          <a:lstStyle/>
          <a:p>
            <a:pPr algn="ctr"/>
            <a:r>
              <a:rPr lang="en-US" sz="3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Overwhelmed</a:t>
            </a:r>
            <a:endParaRPr lang="en-US" sz="3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8" name="Rectangle 7"/>
          <p:cNvSpPr/>
          <p:nvPr/>
        </p:nvSpPr>
        <p:spPr>
          <a:xfrm>
            <a:off x="838200" y="5105400"/>
            <a:ext cx="1143000" cy="1569660"/>
          </a:xfrm>
          <a:prstGeom prst="rect">
            <a:avLst/>
          </a:prstGeom>
          <a:noFill/>
        </p:spPr>
        <p:txBody>
          <a:bodyPr wrap="square" lIns="91440" tIns="45720" rIns="91440" bIns="45720">
            <a:spAutoFit/>
          </a:bodyPr>
          <a:lstStyle/>
          <a:p>
            <a:pPr algn="ctr"/>
            <a:r>
              <a:rPr lang="en-US" sz="9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endParaRPr lang="en-US" sz="9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6150" name="Picture 6" descr="C:\Documents and Settings\Administrator\Local Settings\Temporary Internet Files\Content.IE5\0XSWQIEK\MC900071184[1].wmf"/>
          <p:cNvPicPr>
            <a:picLocks noChangeAspect="1" noChangeArrowheads="1"/>
          </p:cNvPicPr>
          <p:nvPr/>
        </p:nvPicPr>
        <p:blipFill>
          <a:blip r:embed="rId4" cstate="print"/>
          <a:srcRect/>
          <a:stretch>
            <a:fillRect/>
          </a:stretch>
        </p:blipFill>
        <p:spPr bwMode="auto">
          <a:xfrm>
            <a:off x="7533374" y="5334000"/>
            <a:ext cx="1489995" cy="1371600"/>
          </a:xfrm>
          <a:prstGeom prst="rect">
            <a:avLst/>
          </a:prstGeom>
          <a:noFill/>
        </p:spPr>
      </p:pic>
      <p:sp>
        <p:nvSpPr>
          <p:cNvPr id="14" name="TextBox 13"/>
          <p:cNvSpPr txBox="1"/>
          <p:nvPr/>
        </p:nvSpPr>
        <p:spPr>
          <a:xfrm>
            <a:off x="3124200" y="1600200"/>
            <a:ext cx="5334000" cy="4801314"/>
          </a:xfrm>
          <a:prstGeom prst="rect">
            <a:avLst/>
          </a:prstGeom>
          <a:noFill/>
        </p:spPr>
        <p:txBody>
          <a:bodyPr wrap="square" rtlCol="0">
            <a:spAutoFit/>
          </a:bodyPr>
          <a:lstStyle/>
          <a:p>
            <a:pPr marL="342900" indent="-342900">
              <a:buAutoNum type="arabicPeriod"/>
            </a:pPr>
            <a:r>
              <a:rPr lang="en-US" dirty="0" smtClean="0"/>
              <a:t>Familiarize yourself with the standards.</a:t>
            </a:r>
          </a:p>
          <a:p>
            <a:pPr marL="342900" indent="-342900">
              <a:buAutoNum type="arabicPeriod"/>
            </a:pPr>
            <a:r>
              <a:rPr lang="en-US" dirty="0" smtClean="0"/>
              <a:t>Find ways to integrate the standards into other academic disciplines.</a:t>
            </a:r>
          </a:p>
          <a:p>
            <a:pPr marL="342900" indent="-342900">
              <a:buAutoNum type="arabicPeriod"/>
            </a:pPr>
            <a:r>
              <a:rPr lang="en-US" dirty="0" smtClean="0"/>
              <a:t>Make healthy messages a part of your classroom culture .</a:t>
            </a:r>
          </a:p>
          <a:p>
            <a:pPr marL="342900" indent="-342900">
              <a:buAutoNum type="arabicPeriod"/>
            </a:pPr>
            <a:r>
              <a:rPr lang="en-US" dirty="0" smtClean="0"/>
              <a:t>Utilize the language of health education throughout the school day.</a:t>
            </a:r>
          </a:p>
          <a:p>
            <a:pPr marL="342900" indent="-342900">
              <a:buAutoNum type="arabicPeriod"/>
            </a:pPr>
            <a:r>
              <a:rPr lang="en-US" dirty="0" smtClean="0"/>
              <a:t>Encourage the use of skills learned through health education in your classroom.</a:t>
            </a:r>
          </a:p>
          <a:p>
            <a:pPr marL="342900" indent="-342900">
              <a:buAutoNum type="arabicPeriod"/>
            </a:pPr>
            <a:r>
              <a:rPr lang="en-US" dirty="0" smtClean="0"/>
              <a:t>Utilize the resources at </a:t>
            </a:r>
            <a:r>
              <a:rPr lang="en-US" dirty="0" smtClean="0">
                <a:hlinkClick r:id="rId5"/>
              </a:rPr>
              <a:t>http://colegacy.org/comprehensive-pe-and-health-standards/teach-it/</a:t>
            </a:r>
            <a:r>
              <a:rPr lang="en-US" dirty="0" smtClean="0"/>
              <a:t> and at </a:t>
            </a:r>
            <a:r>
              <a:rPr lang="en-US" dirty="0" smtClean="0">
                <a:hlinkClick r:id="rId6"/>
              </a:rPr>
              <a:t>http://www.cde.state.co.us/sitoolkit/</a:t>
            </a:r>
            <a:r>
              <a:rPr lang="en-US" dirty="0" smtClean="0"/>
              <a:t> for ideas for teaching health education and for integrating health education into other content areas.</a:t>
            </a:r>
          </a:p>
          <a:p>
            <a:pPr marL="342900" indent="-342900">
              <a:buAutoNum type="arabicPeriod"/>
            </a:pPr>
            <a:r>
              <a:rPr lang="en-US" dirty="0" smtClean="0"/>
              <a:t>Access the help of your health education coordinators. </a:t>
            </a:r>
            <a:endParaRPr lang="en-US" dirty="0"/>
          </a:p>
        </p:txBody>
      </p:sp>
      <p:sp>
        <p:nvSpPr>
          <p:cNvPr id="15" name="Title 1"/>
          <p:cNvSpPr txBox="1">
            <a:spLocks/>
          </p:cNvSpPr>
          <p:nvPr/>
        </p:nvSpPr>
        <p:spPr>
          <a:xfrm>
            <a:off x="3200400" y="76200"/>
            <a:ext cx="5638800" cy="978408"/>
          </a:xfrm>
          <a:prstGeom prst="rect">
            <a:avLst/>
          </a:prstGeom>
        </p:spPr>
        <p:txBody>
          <a:bodyPr vert="horz" lIns="73152" rIns="45720" bIns="0" rtlCol="0" anchor="b">
            <a:normAutofit fontScale="97500"/>
            <a:scene3d>
              <a:camera prst="orthographicFront"/>
              <a:lightRig rig="threePt" dir="t">
                <a:rot lat="0" lon="0" rev="4800000"/>
              </a:lightRig>
            </a:scene3d>
            <a:sp3d prstMaterial="matte"/>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800" dirty="0" smtClean="0">
                <a:solidFill>
                  <a:schemeClr val="accent1">
                    <a:satMod val="150000"/>
                  </a:schemeClr>
                </a:solidFill>
                <a:latin typeface="+mj-lt"/>
                <a:ea typeface="+mj-ea"/>
                <a:cs typeface="+mj-cs"/>
              </a:rPr>
              <a:t>Content Integration</a:t>
            </a:r>
            <a:endParaRPr kumimoji="0" lang="en-US" sz="4800" b="0" i="0" u="none" strike="noStrike" kern="1200" cap="none" spc="0" normalizeH="0" baseline="0" noProof="0" dirty="0">
              <a:ln>
                <a:noFill/>
              </a:ln>
              <a:solidFill>
                <a:schemeClr val="accent1">
                  <a:satMod val="150000"/>
                </a:schemeClr>
              </a:solidFill>
              <a:effectLst/>
              <a:uLnTx/>
              <a:uFillTx/>
              <a:latin typeface="+mj-lt"/>
              <a:ea typeface="+mj-ea"/>
              <a:cs typeface="+mj-cs"/>
            </a:endParaRPr>
          </a:p>
        </p:txBody>
      </p:sp>
      <p:pic>
        <p:nvPicPr>
          <p:cNvPr id="9" name="Recorded Sound">
            <a:hlinkClick r:id="" action="ppaction://media"/>
          </p:cNvPr>
          <p:cNvPicPr>
            <a:picLocks noRot="1" noChangeAspect="1"/>
          </p:cNvPicPr>
          <p:nvPr>
            <a:wavAudioFile r:embed="rId1" name="Recorded Sound"/>
          </p:nvPr>
        </p:nvPicPr>
        <p:blipFill>
          <a:blip r:embed="rId7" cstate="print"/>
          <a:stretch>
            <a:fillRect/>
          </a:stretch>
        </p:blipFill>
        <p:spPr>
          <a:xfrm>
            <a:off x="6477000" y="6096000"/>
            <a:ext cx="762000" cy="76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9"/>
                    </p:tgtEl>
                  </p:cond>
                </p:stCondLst>
                <p:endSync evt="end" delay="0">
                  <p:rtn val="all"/>
                </p:endSync>
                <p:childTnLst>
                  <p:par>
                    <p:cTn id="36" fill="hold">
                      <p:stCondLst>
                        <p:cond delay="0"/>
                      </p:stCondLst>
                      <p:childTnLst>
                        <p:par>
                          <p:cTn id="37" fill="hold">
                            <p:stCondLst>
                              <p:cond delay="0"/>
                            </p:stCondLst>
                            <p:childTnLst>
                              <p:par>
                                <p:cTn id="38" presetID="1" presetClass="mediacall" presetSubtype="0" fill="hold" nodeType="clickEffect">
                                  <p:stCondLst>
                                    <p:cond delay="0"/>
                                  </p:stCondLst>
                                  <p:childTnLst>
                                    <p:cmd type="call" cmd="playFrom(0.0)">
                                      <p:cBhvr>
                                        <p:cTn id="39" dur="90000" fill="hold"/>
                                        <p:tgtEl>
                                          <p:spTgt spid="9"/>
                                        </p:tgtEl>
                                      </p:cBhvr>
                                    </p:cmd>
                                  </p:childTnLst>
                                </p:cTn>
                              </p:par>
                            </p:childTnLst>
                          </p:cTn>
                        </p:par>
                      </p:childTnLst>
                    </p:cTn>
                  </p:par>
                </p:childTnLst>
              </p:cTn>
              <p:nextCondLst>
                <p:cond evt="onClick" delay="0">
                  <p:tgtEl>
                    <p:spTgt spid="9"/>
                  </p:tgtEl>
                </p:cond>
              </p:nextCondLst>
            </p:seq>
            <p:audio>
              <p:cMediaNode>
                <p:cTn id="40"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bldLst>
      <p:bldP spid="2" grpId="0"/>
      <p:bldP spid="5" grpId="0"/>
      <p:bldP spid="7" grpId="0"/>
      <p:bldP spid="8" grpId="0"/>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&amp; Evaluation</a:t>
            </a:r>
            <a:endParaRPr lang="en-US" dirty="0"/>
          </a:p>
        </p:txBody>
      </p:sp>
      <p:sp>
        <p:nvSpPr>
          <p:cNvPr id="3" name="Text Placeholder 2"/>
          <p:cNvSpPr>
            <a:spLocks noGrp="1"/>
          </p:cNvSpPr>
          <p:nvPr>
            <p:ph type="body" idx="1"/>
          </p:nvPr>
        </p:nvSpPr>
        <p:spPr/>
        <p:txBody>
          <a:bodyPr/>
          <a:lstStyle/>
          <a:p>
            <a:r>
              <a:rPr lang="en-US" dirty="0" smtClean="0"/>
              <a:t>We are preparing students to be successful in life!</a:t>
            </a:r>
            <a:endParaRPr lang="en-US" dirty="0"/>
          </a:p>
        </p:txBody>
      </p:sp>
      <p:sp>
        <p:nvSpPr>
          <p:cNvPr id="4" name="TextBox 3"/>
          <p:cNvSpPr txBox="1"/>
          <p:nvPr/>
        </p:nvSpPr>
        <p:spPr>
          <a:xfrm>
            <a:off x="990600" y="3048000"/>
            <a:ext cx="7086600" cy="1077218"/>
          </a:xfrm>
          <a:prstGeom prst="rect">
            <a:avLst/>
          </a:prstGeom>
          <a:noFill/>
        </p:spPr>
        <p:txBody>
          <a:bodyPr wrap="square" rtlCol="0">
            <a:spAutoFit/>
          </a:bodyPr>
          <a:lstStyle/>
          <a:p>
            <a:r>
              <a:rPr lang="en-US" dirty="0" smtClean="0"/>
              <a:t>Please take the post-test at the link below:</a:t>
            </a:r>
          </a:p>
          <a:p>
            <a:endParaRPr lang="en-US" dirty="0" smtClean="0"/>
          </a:p>
          <a:p>
            <a:r>
              <a:rPr lang="en-US" sz="2800" dirty="0" smtClean="0">
                <a:hlinkClick r:id="rId4"/>
              </a:rPr>
              <a:t>https://www.surveymonkey.com/s/DJZT52H</a:t>
            </a:r>
            <a:r>
              <a:rPr lang="en-US" sz="2800" dirty="0" smtClean="0"/>
              <a:t> </a:t>
            </a:r>
            <a:endParaRPr lang="en-US" sz="2800" dirty="0"/>
          </a:p>
        </p:txBody>
      </p:sp>
      <p:pic>
        <p:nvPicPr>
          <p:cNvPr id="5" name="Recorded Sound">
            <a:hlinkClick r:id="" action="ppaction://media"/>
          </p:cNvPr>
          <p:cNvPicPr>
            <a:picLocks noRot="1" noChangeAspect="1"/>
          </p:cNvPicPr>
          <p:nvPr>
            <a:wavAudioFile r:embed="rId1" name="Recorded Sound"/>
          </p:nvPr>
        </p:nvPicPr>
        <p:blipFill>
          <a:blip r:embed="rId5" cstate="print"/>
          <a:stretch>
            <a:fillRect/>
          </a:stretch>
        </p:blipFill>
        <p:spPr>
          <a:xfrm>
            <a:off x="8001000" y="5486400"/>
            <a:ext cx="990600" cy="990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000"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Comprehensive Health Education Standards</a:t>
            </a:r>
            <a:endParaRPr lang="en-US" dirty="0"/>
          </a:p>
        </p:txBody>
      </p:sp>
      <p:sp>
        <p:nvSpPr>
          <p:cNvPr id="3" name="Content Placeholder 2"/>
          <p:cNvSpPr>
            <a:spLocks noGrp="1"/>
          </p:cNvSpPr>
          <p:nvPr>
            <p:ph idx="1"/>
          </p:nvPr>
        </p:nvSpPr>
        <p:spPr/>
        <p:txBody>
          <a:bodyPr>
            <a:normAutofit/>
          </a:bodyPr>
          <a:lstStyle/>
          <a:p>
            <a:r>
              <a:rPr lang="en-US" sz="4400" dirty="0" smtClean="0"/>
              <a:t>Physical &amp; Personal Wellness</a:t>
            </a:r>
          </a:p>
          <a:p>
            <a:r>
              <a:rPr lang="en-US" sz="4400" dirty="0" smtClean="0"/>
              <a:t>Emotional &amp; Social Wellness</a:t>
            </a:r>
          </a:p>
          <a:p>
            <a:r>
              <a:rPr lang="en-US" sz="4400" dirty="0" smtClean="0"/>
              <a:t>Prevention &amp; Risk Management</a:t>
            </a:r>
            <a:endParaRPr lang="en-US" sz="4400" dirty="0"/>
          </a:p>
        </p:txBody>
      </p:sp>
      <p:pic>
        <p:nvPicPr>
          <p:cNvPr id="1027" name="Picture 3" descr="C:\Documents and Settings\Administrator\Local Settings\Temporary Internet Files\Content.IE5\0XSWQIEK\MC900060327[1].wmf"/>
          <p:cNvPicPr>
            <a:picLocks noChangeAspect="1" noChangeArrowheads="1"/>
          </p:cNvPicPr>
          <p:nvPr/>
        </p:nvPicPr>
        <p:blipFill>
          <a:blip r:embed="rId4" cstate="print"/>
          <a:srcRect/>
          <a:stretch>
            <a:fillRect/>
          </a:stretch>
        </p:blipFill>
        <p:spPr bwMode="auto">
          <a:xfrm>
            <a:off x="304800" y="4800600"/>
            <a:ext cx="2254673" cy="1600200"/>
          </a:xfrm>
          <a:prstGeom prst="rect">
            <a:avLst/>
          </a:prstGeom>
          <a:noFill/>
        </p:spPr>
      </p:pic>
      <p:pic>
        <p:nvPicPr>
          <p:cNvPr id="1028" name="Picture 4" descr="C:\Documents and Settings\Administrator\Local Settings\Temporary Internet Files\Content.IE5\J1OLGYMR\MM900297072[1].gif"/>
          <p:cNvPicPr>
            <a:picLocks noChangeAspect="1" noChangeArrowheads="1" noCrop="1"/>
          </p:cNvPicPr>
          <p:nvPr/>
        </p:nvPicPr>
        <p:blipFill>
          <a:blip r:embed="rId5" cstate="print"/>
          <a:srcRect/>
          <a:stretch>
            <a:fillRect/>
          </a:stretch>
        </p:blipFill>
        <p:spPr bwMode="auto">
          <a:xfrm>
            <a:off x="2971800" y="3962400"/>
            <a:ext cx="2819400" cy="1854370"/>
          </a:xfrm>
          <a:prstGeom prst="rect">
            <a:avLst/>
          </a:prstGeom>
          <a:noFill/>
        </p:spPr>
      </p:pic>
      <p:pic>
        <p:nvPicPr>
          <p:cNvPr id="1029" name="Picture 5" descr="C:\Documents and Settings\Administrator\Local Settings\Temporary Internet Files\Content.IE5\ML0XHJDM\MC900153588[1].wmf"/>
          <p:cNvPicPr>
            <a:picLocks noChangeAspect="1" noChangeArrowheads="1"/>
          </p:cNvPicPr>
          <p:nvPr/>
        </p:nvPicPr>
        <p:blipFill>
          <a:blip r:embed="rId6" cstate="print"/>
          <a:srcRect/>
          <a:stretch>
            <a:fillRect/>
          </a:stretch>
        </p:blipFill>
        <p:spPr bwMode="auto">
          <a:xfrm>
            <a:off x="6553200" y="4343400"/>
            <a:ext cx="1934566" cy="2221505"/>
          </a:xfrm>
          <a:prstGeom prst="rect">
            <a:avLst/>
          </a:prstGeom>
          <a:noFill/>
        </p:spPr>
      </p:pic>
      <p:pic>
        <p:nvPicPr>
          <p:cNvPr id="7" name="Recorded Sound">
            <a:hlinkClick r:id="" action="ppaction://media"/>
          </p:cNvPr>
          <p:cNvPicPr>
            <a:picLocks noRot="1" noChangeAspect="1"/>
          </p:cNvPicPr>
          <p:nvPr>
            <a:wavAudioFile r:embed="rId1" name="Recorded Sound"/>
          </p:nvPr>
        </p:nvPicPr>
        <p:blipFill>
          <a:blip r:embed="rId7" cstate="print"/>
          <a:stretch>
            <a:fillRect/>
          </a:stretch>
        </p:blipFill>
        <p:spPr>
          <a:xfrm>
            <a:off x="4343400" y="5791200"/>
            <a:ext cx="762000" cy="76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1" presetClass="entr" presetSubtype="0" fill="hold" nodeType="with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1" presetClass="entr" presetSubtype="0" fill="hold" nodeType="withEffect">
                                  <p:stCondLst>
                                    <p:cond delay="0"/>
                                  </p:stCondLst>
                                  <p:childTnLst>
                                    <p:set>
                                      <p:cBhvr>
                                        <p:cTn id="18" dur="1" fill="hold">
                                          <p:stCondLst>
                                            <p:cond delay="0"/>
                                          </p:stCondLst>
                                        </p:cTn>
                                        <p:tgtEl>
                                          <p:spTgt spid="10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5" presetID="1" presetClass="entr" presetSubtype="0" fill="hold" nodeType="withEffect">
                                  <p:stCondLst>
                                    <p:cond delay="0"/>
                                  </p:stCondLst>
                                  <p:childTnLst>
                                    <p:set>
                                      <p:cBhvr>
                                        <p:cTn id="26" dur="1" fill="hold">
                                          <p:stCondLst>
                                            <p:cond delay="0"/>
                                          </p:stCondLst>
                                        </p:cTn>
                                        <p:tgtEl>
                                          <p:spTgt spid="10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7"/>
                    </p:tgtEl>
                  </p:cond>
                </p:stCondLst>
                <p:endSync evt="end" delay="0">
                  <p:rtn val="all"/>
                </p:endSync>
                <p:childTnLst>
                  <p:par>
                    <p:cTn id="28" fill="hold">
                      <p:stCondLst>
                        <p:cond delay="0"/>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47000" fill="hold"/>
                                        <p:tgtEl>
                                          <p:spTgt spid="7"/>
                                        </p:tgtEl>
                                      </p:cBhvr>
                                    </p:cmd>
                                  </p:childTnLst>
                                </p:cTn>
                              </p:par>
                            </p:childTnLst>
                          </p:cTn>
                        </p:par>
                      </p:childTnLst>
                    </p:cTn>
                  </p:par>
                </p:childTnLst>
              </p:cTn>
              <p:nextCondLst>
                <p:cond evt="onClick" delay="0">
                  <p:tgtEl>
                    <p:spTgt spid="7"/>
                  </p:tgtEl>
                </p:cond>
              </p:nextCondLst>
            </p:seq>
            <p:audio>
              <p:cMediaNode>
                <p:cTn id="32"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5448"/>
            <a:ext cx="8229600" cy="1252728"/>
          </a:xfrm>
        </p:spPr>
        <p:txBody>
          <a:bodyPr>
            <a:normAutofit/>
          </a:bodyPr>
          <a:lstStyle/>
          <a:p>
            <a:r>
              <a:rPr lang="en-US" dirty="0" smtClean="0"/>
              <a:t>Physical &amp; Personal Wellness</a:t>
            </a:r>
            <a:endParaRPr lang="en-US" dirty="0"/>
          </a:p>
        </p:txBody>
      </p:sp>
      <p:sp>
        <p:nvSpPr>
          <p:cNvPr id="3" name="Content Placeholder 2"/>
          <p:cNvSpPr>
            <a:spLocks noGrp="1"/>
          </p:cNvSpPr>
          <p:nvPr>
            <p:ph idx="1"/>
          </p:nvPr>
        </p:nvSpPr>
        <p:spPr>
          <a:xfrm>
            <a:off x="228600" y="1775191"/>
            <a:ext cx="8458200" cy="5082809"/>
          </a:xfrm>
        </p:spPr>
        <p:txBody>
          <a:bodyPr>
            <a:normAutofit fontScale="70000" lnSpcReduction="20000"/>
          </a:bodyPr>
          <a:lstStyle/>
          <a:p>
            <a:r>
              <a:rPr lang="en-US" sz="4400" b="1" dirty="0" smtClean="0"/>
              <a:t>Prepared Graduate Competencies</a:t>
            </a:r>
          </a:p>
          <a:p>
            <a:pPr lvl="1"/>
            <a:r>
              <a:rPr lang="en-US" sz="4000" dirty="0" smtClean="0">
                <a:solidFill>
                  <a:srgbClr val="0070C0"/>
                </a:solidFill>
              </a:rPr>
              <a:t>Participate regularly in physical activity</a:t>
            </a:r>
          </a:p>
          <a:p>
            <a:pPr lvl="1"/>
            <a:r>
              <a:rPr lang="en-US" sz="4000" dirty="0" smtClean="0">
                <a:solidFill>
                  <a:srgbClr val="0070C0"/>
                </a:solidFill>
              </a:rPr>
              <a:t>Achieve and maintain a health-enhancing level of physical fitness</a:t>
            </a:r>
          </a:p>
          <a:p>
            <a:pPr lvl="1"/>
            <a:r>
              <a:rPr lang="en-US" sz="4000" dirty="0" smtClean="0">
                <a:solidFill>
                  <a:srgbClr val="0070C0"/>
                </a:solidFill>
              </a:rPr>
              <a:t>Apply knowledge and skills to engage in healthy eating</a:t>
            </a:r>
          </a:p>
          <a:p>
            <a:pPr lvl="1"/>
            <a:r>
              <a:rPr lang="en-US" sz="4000" dirty="0" smtClean="0">
                <a:solidFill>
                  <a:srgbClr val="0070C0"/>
                </a:solidFill>
              </a:rPr>
              <a:t>Apply knowledge and skills necessary to make personal decisions that promote healthy relationships and sexual and reproductive health</a:t>
            </a:r>
          </a:p>
          <a:p>
            <a:pPr lvl="1"/>
            <a:r>
              <a:rPr lang="en-US" sz="4000" dirty="0" smtClean="0">
                <a:solidFill>
                  <a:srgbClr val="0070C0"/>
                </a:solidFill>
              </a:rPr>
              <a:t>Apply knowledge and skills related to health promotion, disease prevention, and health maintenance</a:t>
            </a:r>
            <a:endParaRPr lang="en-US" sz="4400" dirty="0">
              <a:solidFill>
                <a:srgbClr val="0070C0"/>
              </a:solidFill>
            </a:endParaRPr>
          </a:p>
        </p:txBody>
      </p:sp>
      <p:pic>
        <p:nvPicPr>
          <p:cNvPr id="1027" name="Picture 3" descr="C:\Documents and Settings\Administrator\Local Settings\Temporary Internet Files\Content.IE5\0XSWQIEK\MC900060327[1].wmf"/>
          <p:cNvPicPr>
            <a:picLocks noChangeAspect="1" noChangeArrowheads="1"/>
          </p:cNvPicPr>
          <p:nvPr/>
        </p:nvPicPr>
        <p:blipFill>
          <a:blip r:embed="rId4" cstate="print"/>
          <a:srcRect/>
          <a:stretch>
            <a:fillRect/>
          </a:stretch>
        </p:blipFill>
        <p:spPr bwMode="auto">
          <a:xfrm>
            <a:off x="7533519" y="228600"/>
            <a:ext cx="1610481" cy="1143000"/>
          </a:xfrm>
          <a:prstGeom prst="rect">
            <a:avLst/>
          </a:prstGeom>
          <a:noFill/>
        </p:spPr>
      </p:pic>
      <p:pic>
        <p:nvPicPr>
          <p:cNvPr id="5" name="Recorded Sound">
            <a:hlinkClick r:id="" action="ppaction://media"/>
          </p:cNvPr>
          <p:cNvPicPr>
            <a:picLocks noRot="1" noChangeAspect="1"/>
          </p:cNvPicPr>
          <p:nvPr>
            <a:wavAudioFile r:embed="rId1" name="Recorded Sound"/>
          </p:nvPr>
        </p:nvPicPr>
        <p:blipFill>
          <a:blip r:embed="rId5" cstate="print"/>
          <a:stretch>
            <a:fillRect/>
          </a:stretch>
        </p:blipFill>
        <p:spPr>
          <a:xfrm>
            <a:off x="7924800" y="5715000"/>
            <a:ext cx="838200" cy="838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5"/>
                    </p:tgtEl>
                  </p:cond>
                </p:stCondLst>
                <p:endSync evt="end" delay="0">
                  <p:rtn val="all"/>
                </p:endSync>
                <p:childTnLst>
                  <p:par>
                    <p:cTn id="26" fill="hold">
                      <p:stCondLst>
                        <p:cond delay="0"/>
                      </p:stCondLst>
                      <p:childTnLst>
                        <p:par>
                          <p:cTn id="27" fill="hold">
                            <p:stCondLst>
                              <p:cond delay="0"/>
                            </p:stCondLst>
                            <p:childTnLst>
                              <p:par>
                                <p:cTn id="28" presetID="1" presetClass="mediacall" presetSubtype="0" fill="hold" nodeType="clickEffect">
                                  <p:stCondLst>
                                    <p:cond delay="0"/>
                                  </p:stCondLst>
                                  <p:childTnLst>
                                    <p:cmd type="call" cmd="playFrom(0.0)">
                                      <p:cBhvr>
                                        <p:cTn id="29" dur="40000" fill="hold"/>
                                        <p:tgtEl>
                                          <p:spTgt spid="5"/>
                                        </p:tgtEl>
                                      </p:cBhvr>
                                    </p:cmd>
                                  </p:childTnLst>
                                </p:cTn>
                              </p:par>
                            </p:childTnLst>
                          </p:cTn>
                        </p:par>
                      </p:childTnLst>
                    </p:cTn>
                  </p:par>
                </p:childTnLst>
              </p:cTn>
              <p:nextCondLst>
                <p:cond evt="onClick" delay="0">
                  <p:tgtEl>
                    <p:spTgt spid="5"/>
                  </p:tgtEl>
                </p:cond>
              </p:nextCondLst>
            </p:seq>
            <p:audio>
              <p:cMediaNode>
                <p:cTn id="30"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0"/>
            <a:ext cx="6248400" cy="1371600"/>
          </a:xfrm>
        </p:spPr>
        <p:txBody>
          <a:bodyPr>
            <a:noAutofit/>
          </a:bodyPr>
          <a:lstStyle/>
          <a:p>
            <a:pPr algn="ctr"/>
            <a:r>
              <a:rPr lang="en-US" sz="4000" dirty="0" smtClean="0"/>
              <a:t>Grade Level Expectations</a:t>
            </a:r>
            <a:endParaRPr lang="en-US" sz="4000" b="0" dirty="0"/>
          </a:p>
        </p:txBody>
      </p:sp>
      <p:pic>
        <p:nvPicPr>
          <p:cNvPr id="1028" name="Picture 4" descr="C:\Documents and Settings\csmith\Local Settings\Temporary Internet Files\Content.IE5\IZXO1WYZ\MC900197928[1].wmf"/>
          <p:cNvPicPr>
            <a:picLocks noGrp="1" noChangeAspect="1" noChangeArrowheads="1"/>
          </p:cNvPicPr>
          <p:nvPr>
            <p:ph idx="1"/>
          </p:nvPr>
        </p:nvPicPr>
        <p:blipFill>
          <a:blip r:embed="rId4" cstate="print"/>
          <a:srcRect/>
          <a:stretch>
            <a:fillRect/>
          </a:stretch>
        </p:blipFill>
        <p:spPr bwMode="auto">
          <a:xfrm>
            <a:off x="0" y="2286000"/>
            <a:ext cx="1676400" cy="1143000"/>
          </a:xfrm>
          <a:prstGeom prst="rect">
            <a:avLst/>
          </a:prstGeom>
          <a:noFill/>
        </p:spPr>
      </p:pic>
      <p:sp>
        <p:nvSpPr>
          <p:cNvPr id="4" name="Text Placeholder 3"/>
          <p:cNvSpPr>
            <a:spLocks noGrp="1"/>
          </p:cNvSpPr>
          <p:nvPr>
            <p:ph type="body" sz="half" idx="2"/>
          </p:nvPr>
        </p:nvSpPr>
        <p:spPr>
          <a:xfrm>
            <a:off x="2971800" y="1524000"/>
            <a:ext cx="6248400" cy="5334000"/>
          </a:xfrm>
        </p:spPr>
        <p:txBody>
          <a:bodyPr>
            <a:noAutofit/>
          </a:bodyPr>
          <a:lstStyle/>
          <a:p>
            <a:endParaRPr lang="en-US" sz="2200" dirty="0" smtClean="0">
              <a:solidFill>
                <a:schemeClr val="accent6"/>
              </a:solidFill>
            </a:endParaRPr>
          </a:p>
          <a:p>
            <a:endParaRPr lang="en-US" sz="2200" dirty="0" smtClean="0">
              <a:solidFill>
                <a:schemeClr val="accent6"/>
              </a:solidFill>
            </a:endParaRPr>
          </a:p>
          <a:p>
            <a:endParaRPr lang="en-US" sz="2200" dirty="0" smtClean="0">
              <a:solidFill>
                <a:schemeClr val="accent6"/>
              </a:solidFill>
            </a:endParaRPr>
          </a:p>
          <a:p>
            <a:endParaRPr lang="en-US" sz="2200" dirty="0" smtClean="0">
              <a:solidFill>
                <a:schemeClr val="accent6"/>
              </a:solidFill>
            </a:endParaRPr>
          </a:p>
          <a:p>
            <a:endParaRPr lang="en-US" sz="2200" dirty="0" smtClean="0">
              <a:solidFill>
                <a:schemeClr val="accent6"/>
              </a:solidFill>
            </a:endParaRPr>
          </a:p>
          <a:p>
            <a:endParaRPr lang="en-US" sz="2200" dirty="0" smtClean="0">
              <a:solidFill>
                <a:schemeClr val="accent6"/>
              </a:solidFill>
            </a:endParaRPr>
          </a:p>
          <a:p>
            <a:r>
              <a:rPr lang="en-US" sz="2200" dirty="0" smtClean="0">
                <a:solidFill>
                  <a:schemeClr val="accent6"/>
                </a:solidFill>
              </a:rPr>
              <a:t>1. Develop self management skills and personal hygiene skills to promote healthy habits</a:t>
            </a:r>
            <a:endParaRPr lang="en-US" sz="2200" dirty="0" smtClean="0">
              <a:solidFill>
                <a:schemeClr val="accent4"/>
              </a:solidFill>
            </a:endParaRPr>
          </a:p>
          <a:p>
            <a:endParaRPr lang="en-US" sz="2200" dirty="0" smtClean="0">
              <a:solidFill>
                <a:schemeClr val="accent4"/>
              </a:solidFill>
            </a:endParaRPr>
          </a:p>
          <a:p>
            <a:endParaRPr lang="en-US" sz="800" dirty="0" smtClean="0">
              <a:solidFill>
                <a:schemeClr val="accent4"/>
              </a:solidFill>
            </a:endParaRPr>
          </a:p>
          <a:p>
            <a:endParaRPr lang="en-US" sz="2200" dirty="0" smtClean="0">
              <a:solidFill>
                <a:schemeClr val="tx2">
                  <a:lumMod val="60000"/>
                  <a:lumOff val="40000"/>
                </a:schemeClr>
              </a:solidFill>
            </a:endParaRPr>
          </a:p>
        </p:txBody>
      </p:sp>
      <p:pic>
        <p:nvPicPr>
          <p:cNvPr id="1027" name="Picture 3" descr="C:\Documents and Settings\csmith\Local Settings\Temporary Internet Files\Content.IE5\1KMB5FP3\MC900434611[1].wmf"/>
          <p:cNvPicPr>
            <a:picLocks noChangeAspect="1" noChangeArrowheads="1"/>
          </p:cNvPicPr>
          <p:nvPr/>
        </p:nvPicPr>
        <p:blipFill>
          <a:blip r:embed="rId5" cstate="print"/>
          <a:srcRect/>
          <a:stretch>
            <a:fillRect/>
          </a:stretch>
        </p:blipFill>
        <p:spPr bwMode="auto">
          <a:xfrm>
            <a:off x="1066800" y="1219200"/>
            <a:ext cx="1752601" cy="1082224"/>
          </a:xfrm>
          <a:prstGeom prst="rect">
            <a:avLst/>
          </a:prstGeom>
          <a:noFill/>
        </p:spPr>
      </p:pic>
      <p:pic>
        <p:nvPicPr>
          <p:cNvPr id="1035" name="Picture 11" descr="C:\Documents and Settings\csmith\Local Settings\Temporary Internet Files\Content.IE5\AKYUUWGI\MC900060031[1].wmf"/>
          <p:cNvPicPr>
            <a:picLocks noChangeAspect="1" noChangeArrowheads="1"/>
          </p:cNvPicPr>
          <p:nvPr/>
        </p:nvPicPr>
        <p:blipFill>
          <a:blip r:embed="rId6" cstate="print"/>
          <a:srcRect/>
          <a:stretch>
            <a:fillRect/>
          </a:stretch>
        </p:blipFill>
        <p:spPr bwMode="auto">
          <a:xfrm>
            <a:off x="990600" y="3048000"/>
            <a:ext cx="1600200" cy="1565316"/>
          </a:xfrm>
          <a:prstGeom prst="rect">
            <a:avLst/>
          </a:prstGeom>
          <a:noFill/>
        </p:spPr>
      </p:pic>
      <p:sp>
        <p:nvSpPr>
          <p:cNvPr id="8" name="Title 1"/>
          <p:cNvSpPr txBox="1">
            <a:spLocks/>
          </p:cNvSpPr>
          <p:nvPr/>
        </p:nvSpPr>
        <p:spPr>
          <a:xfrm flipH="1">
            <a:off x="0" y="0"/>
            <a:ext cx="2819400" cy="1371600"/>
          </a:xfrm>
          <a:prstGeom prst="rect">
            <a:avLst/>
          </a:prstGeom>
        </p:spPr>
        <p:txBody>
          <a:bodyPr vert="horz" lIns="73152" rIns="45720" bIns="0" rtlCol="0" anchor="ctr" anchorCtr="1">
            <a:noAutofit/>
            <a:scene3d>
              <a:camera prst="orthographicFront"/>
              <a:lightRig rig="threePt" dir="t">
                <a:rot lat="0" lon="0" rev="4800000"/>
              </a:lightRig>
            </a:scene3d>
            <a:sp3d prstMaterial="matte"/>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chemeClr val="accent1">
                    <a:satMod val="150000"/>
                  </a:schemeClr>
                </a:solidFill>
                <a:effectLst/>
                <a:uLnTx/>
                <a:uFillTx/>
                <a:latin typeface="+mj-lt"/>
                <a:ea typeface="+mj-ea"/>
                <a:cs typeface="+mj-cs"/>
              </a:rPr>
              <a:t>STANDARD:</a:t>
            </a:r>
            <a:r>
              <a:rPr kumimoji="0" lang="en-US" sz="2800" b="0" i="0" u="none" strike="noStrike" kern="1200" cap="none" spc="0" normalizeH="0" baseline="0" noProof="0" dirty="0" smtClean="0">
                <a:ln>
                  <a:noFill/>
                </a:ln>
                <a:solidFill>
                  <a:schemeClr val="accent1">
                    <a:satMod val="150000"/>
                  </a:schemeClr>
                </a:solidFill>
                <a:effectLst/>
                <a:uLnTx/>
                <a:uFillTx/>
                <a:latin typeface="+mj-lt"/>
                <a:ea typeface="+mj-ea"/>
                <a:cs typeface="+mj-cs"/>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accent1">
                    <a:satMod val="150000"/>
                  </a:schemeClr>
                </a:solidFill>
                <a:effectLst/>
                <a:uLnTx/>
                <a:uFillTx/>
                <a:latin typeface="+mj-lt"/>
                <a:ea typeface="+mj-ea"/>
                <a:cs typeface="+mj-cs"/>
              </a:rPr>
              <a:t>Physical and Personal</a:t>
            </a:r>
            <a:r>
              <a:rPr kumimoji="0" lang="en-US" sz="2800" b="0" i="0" u="none" strike="noStrike" kern="1200" cap="none" spc="0" normalizeH="0" noProof="0" dirty="0" smtClean="0">
                <a:ln>
                  <a:noFill/>
                </a:ln>
                <a:solidFill>
                  <a:schemeClr val="accent1">
                    <a:satMod val="150000"/>
                  </a:schemeClr>
                </a:solidFill>
                <a:effectLst/>
                <a:uLnTx/>
                <a:uFillTx/>
                <a:latin typeface="+mj-lt"/>
                <a:ea typeface="+mj-ea"/>
                <a:cs typeface="+mj-cs"/>
              </a:rPr>
              <a:t> Wellness</a:t>
            </a:r>
            <a:endParaRPr kumimoji="0" lang="en-US" sz="2800" b="0" i="0" u="none" strike="noStrike" kern="1200" cap="none" spc="0" normalizeH="0" baseline="0" noProof="0" dirty="0">
              <a:ln>
                <a:noFill/>
              </a:ln>
              <a:solidFill>
                <a:schemeClr val="accent1">
                  <a:satMod val="150000"/>
                </a:schemeClr>
              </a:solidFill>
              <a:effectLst/>
              <a:uLnTx/>
              <a:uFillTx/>
              <a:latin typeface="+mj-lt"/>
              <a:ea typeface="+mj-ea"/>
              <a:cs typeface="+mj-cs"/>
            </a:endParaRPr>
          </a:p>
        </p:txBody>
      </p:sp>
      <p:pic>
        <p:nvPicPr>
          <p:cNvPr id="2051" name="Picture 3" descr="C:\Documents and Settings\Administrator\Local Settings\Temporary Internet Files\Content.IE5\J1OLGYMR\MC900018361[1].wmf"/>
          <p:cNvPicPr>
            <a:picLocks noChangeAspect="1" noChangeArrowheads="1"/>
          </p:cNvPicPr>
          <p:nvPr/>
        </p:nvPicPr>
        <p:blipFill>
          <a:blip r:embed="rId7" cstate="print"/>
          <a:srcRect/>
          <a:stretch>
            <a:fillRect/>
          </a:stretch>
        </p:blipFill>
        <p:spPr bwMode="auto">
          <a:xfrm>
            <a:off x="95952" y="4419600"/>
            <a:ext cx="1503334" cy="1752600"/>
          </a:xfrm>
          <a:prstGeom prst="rect">
            <a:avLst/>
          </a:prstGeom>
          <a:noFill/>
        </p:spPr>
      </p:pic>
      <p:pic>
        <p:nvPicPr>
          <p:cNvPr id="11" name="Picture 2" descr="C:\Documents and Settings\csmith\Local Settings\Temporary Internet Files\Content.IE5\1KMB5FP3\MC900232730[1].wmf"/>
          <p:cNvPicPr>
            <a:picLocks noChangeAspect="1" noChangeArrowheads="1"/>
          </p:cNvPicPr>
          <p:nvPr/>
        </p:nvPicPr>
        <p:blipFill>
          <a:blip r:embed="rId8" cstate="print"/>
          <a:srcRect/>
          <a:stretch>
            <a:fillRect/>
          </a:stretch>
        </p:blipFill>
        <p:spPr bwMode="auto">
          <a:xfrm>
            <a:off x="1676400" y="5391503"/>
            <a:ext cx="1260695" cy="1466497"/>
          </a:xfrm>
          <a:prstGeom prst="rect">
            <a:avLst/>
          </a:prstGeom>
          <a:noFill/>
        </p:spPr>
      </p:pic>
      <p:pic>
        <p:nvPicPr>
          <p:cNvPr id="10" name="Recorded Sound">
            <a:hlinkClick r:id="" action="ppaction://media"/>
          </p:cNvPr>
          <p:cNvPicPr>
            <a:picLocks noRot="1" noChangeAspect="1"/>
          </p:cNvPicPr>
          <p:nvPr>
            <a:wavAudioFile r:embed="rId1" name="Recorded Sound"/>
          </p:nvPr>
        </p:nvPicPr>
        <p:blipFill>
          <a:blip r:embed="rId9" cstate="print"/>
          <a:stretch>
            <a:fillRect/>
          </a:stretch>
        </p:blipFill>
        <p:spPr>
          <a:xfrm>
            <a:off x="7772400" y="5486400"/>
            <a:ext cx="838200" cy="838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animEffect transition="in" filter="box(in)">
                                      <p:cBhvr>
                                        <p:cTn id="7" dur="500"/>
                                        <p:tgtEl>
                                          <p:spTgt spid="4">
                                            <p:txEl>
                                              <p:pRg st="6" end="6"/>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1028"/>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035"/>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051"/>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10"/>
                    </p:tgtEl>
                  </p:cond>
                </p:stCondLst>
                <p:endSync evt="end" delay="0">
                  <p:rtn val="all"/>
                </p:endSync>
                <p:childTnLst>
                  <p:par>
                    <p:cTn id="19" fill="hold">
                      <p:stCondLst>
                        <p:cond delay="0"/>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20000" fill="hold"/>
                                        <p:tgtEl>
                                          <p:spTgt spid="10"/>
                                        </p:tgtEl>
                                      </p:cBhvr>
                                    </p:cmd>
                                  </p:childTnLst>
                                </p:cTn>
                              </p:par>
                            </p:childTnLst>
                          </p:cTn>
                        </p:par>
                      </p:childTnLst>
                    </p:cTn>
                  </p:par>
                </p:childTnLst>
              </p:cTn>
              <p:nextCondLst>
                <p:cond evt="onClick" delay="0">
                  <p:tgtEl>
                    <p:spTgt spid="10"/>
                  </p:tgtEl>
                </p:cond>
              </p:nextCondLst>
            </p:seq>
            <p:audio>
              <p:cMediaNode>
                <p:cTn id="23"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childTnLst>
        </p:cTn>
      </p:par>
    </p:tnLst>
    <p:bldLst>
      <p:bldP spid="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0"/>
            <a:ext cx="6248400" cy="1371600"/>
          </a:xfrm>
        </p:spPr>
        <p:txBody>
          <a:bodyPr>
            <a:noAutofit/>
          </a:bodyPr>
          <a:lstStyle/>
          <a:p>
            <a:pPr algn="ctr"/>
            <a:r>
              <a:rPr lang="en-US" sz="4000" dirty="0" smtClean="0"/>
              <a:t>Grade Level Expectations</a:t>
            </a:r>
            <a:endParaRPr lang="en-US" sz="4000" b="0" dirty="0"/>
          </a:p>
        </p:txBody>
      </p:sp>
      <p:sp>
        <p:nvSpPr>
          <p:cNvPr id="4" name="Text Placeholder 3"/>
          <p:cNvSpPr>
            <a:spLocks noGrp="1"/>
          </p:cNvSpPr>
          <p:nvPr>
            <p:ph type="body" sz="half" idx="2"/>
          </p:nvPr>
        </p:nvSpPr>
        <p:spPr>
          <a:xfrm>
            <a:off x="0" y="1524000"/>
            <a:ext cx="9220200" cy="5334000"/>
          </a:xfrm>
        </p:spPr>
        <p:txBody>
          <a:bodyPr>
            <a:noAutofit/>
          </a:bodyPr>
          <a:lstStyle/>
          <a:p>
            <a:r>
              <a:rPr lang="en-US" sz="2200" dirty="0" smtClean="0">
                <a:solidFill>
                  <a:schemeClr val="accent6"/>
                </a:solidFill>
              </a:rPr>
              <a:t>1. Develop self management skills and personal hygiene skills to promote healthy habits</a:t>
            </a:r>
            <a:endParaRPr lang="en-US" sz="2200" dirty="0" smtClean="0">
              <a:solidFill>
                <a:schemeClr val="accent4"/>
              </a:solidFill>
            </a:endParaRPr>
          </a:p>
          <a:p>
            <a:pPr marL="914400" lvl="1" indent="-457200"/>
            <a:r>
              <a:rPr lang="en-US" sz="2000" b="1" dirty="0" smtClean="0"/>
              <a:t>Prepared Graduates</a:t>
            </a:r>
            <a:r>
              <a:rPr lang="en-US" sz="2000" dirty="0" smtClean="0"/>
              <a:t>:  </a:t>
            </a:r>
            <a:r>
              <a:rPr lang="en-US" sz="2000" dirty="0" smtClean="0">
                <a:solidFill>
                  <a:srgbClr val="0070C0"/>
                </a:solidFill>
              </a:rPr>
              <a:t>Apply knowledge and skills related to health promotion, disease prevention and health maintenance</a:t>
            </a:r>
          </a:p>
          <a:p>
            <a:pPr marL="914400" lvl="1" indent="-457200"/>
            <a:r>
              <a:rPr lang="en-US" sz="2000" b="1" dirty="0" smtClean="0"/>
              <a:t>Evidence Outcomes:</a:t>
            </a:r>
          </a:p>
          <a:p>
            <a:pPr marL="914400" lvl="1" indent="-457200"/>
            <a:r>
              <a:rPr lang="en-US" sz="2400" b="1" dirty="0" smtClean="0"/>
              <a:t>	</a:t>
            </a:r>
            <a:r>
              <a:rPr lang="en-US" sz="2000" b="1" dirty="0" smtClean="0"/>
              <a:t>Students can:</a:t>
            </a:r>
            <a:endParaRPr lang="en-US" sz="2400" b="1" dirty="0" smtClean="0"/>
          </a:p>
          <a:p>
            <a:pPr marL="914400" lvl="1" indent="-457200"/>
            <a:r>
              <a:rPr lang="en-US" sz="2400" b="1" dirty="0" smtClean="0"/>
              <a:t>	</a:t>
            </a:r>
            <a:r>
              <a:rPr lang="en-US" sz="2000" dirty="0" smtClean="0">
                <a:solidFill>
                  <a:schemeClr val="accent4">
                    <a:lumMod val="75000"/>
                  </a:schemeClr>
                </a:solidFill>
              </a:rPr>
              <a:t>a) Develop an awareness of healthy habits such as using clean tissues, washing hands, handling food hygienically, brushing teeth, and dressing appropriately for the weather</a:t>
            </a:r>
            <a:endParaRPr lang="en-US" sz="2400" dirty="0" smtClean="0">
              <a:solidFill>
                <a:srgbClr val="0070C0"/>
              </a:solidFill>
            </a:endParaRPr>
          </a:p>
        </p:txBody>
      </p:sp>
      <p:pic>
        <p:nvPicPr>
          <p:cNvPr id="1027" name="Picture 3" descr="C:\Documents and Settings\csmith\Local Settings\Temporary Internet Files\Content.IE5\1KMB5FP3\MC900434611[1].wmf"/>
          <p:cNvPicPr>
            <a:picLocks noChangeAspect="1" noChangeArrowheads="1"/>
          </p:cNvPicPr>
          <p:nvPr/>
        </p:nvPicPr>
        <p:blipFill>
          <a:blip r:embed="rId4" cstate="print"/>
          <a:srcRect/>
          <a:stretch>
            <a:fillRect/>
          </a:stretch>
        </p:blipFill>
        <p:spPr bwMode="auto">
          <a:xfrm>
            <a:off x="7391400" y="0"/>
            <a:ext cx="1524000" cy="941064"/>
          </a:xfrm>
          <a:prstGeom prst="rect">
            <a:avLst/>
          </a:prstGeom>
          <a:noFill/>
        </p:spPr>
      </p:pic>
      <p:sp>
        <p:nvSpPr>
          <p:cNvPr id="8" name="Title 1"/>
          <p:cNvSpPr txBox="1">
            <a:spLocks/>
          </p:cNvSpPr>
          <p:nvPr/>
        </p:nvSpPr>
        <p:spPr>
          <a:xfrm flipH="1">
            <a:off x="0" y="0"/>
            <a:ext cx="2819400" cy="1371600"/>
          </a:xfrm>
          <a:prstGeom prst="rect">
            <a:avLst/>
          </a:prstGeom>
        </p:spPr>
        <p:txBody>
          <a:bodyPr vert="horz" lIns="73152" rIns="45720" bIns="0" rtlCol="0" anchor="ctr" anchorCtr="1">
            <a:noAutofit/>
            <a:scene3d>
              <a:camera prst="orthographicFront"/>
              <a:lightRig rig="threePt" dir="t">
                <a:rot lat="0" lon="0" rev="4800000"/>
              </a:lightRig>
            </a:scene3d>
            <a:sp3d prstMaterial="matte"/>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chemeClr val="accent1">
                    <a:satMod val="150000"/>
                  </a:schemeClr>
                </a:solidFill>
                <a:effectLst/>
                <a:uLnTx/>
                <a:uFillTx/>
                <a:latin typeface="+mj-lt"/>
                <a:ea typeface="+mj-ea"/>
                <a:cs typeface="+mj-cs"/>
              </a:rPr>
              <a:t>STANDARD:</a:t>
            </a:r>
            <a:r>
              <a:rPr kumimoji="0" lang="en-US" sz="2800" b="0" i="0" u="none" strike="noStrike" kern="1200" cap="none" spc="0" normalizeH="0" baseline="0" noProof="0" dirty="0" smtClean="0">
                <a:ln>
                  <a:noFill/>
                </a:ln>
                <a:solidFill>
                  <a:schemeClr val="accent1">
                    <a:satMod val="150000"/>
                  </a:schemeClr>
                </a:solidFill>
                <a:effectLst/>
                <a:uLnTx/>
                <a:uFillTx/>
                <a:latin typeface="+mj-lt"/>
                <a:ea typeface="+mj-ea"/>
                <a:cs typeface="+mj-cs"/>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accent1">
                    <a:satMod val="150000"/>
                  </a:schemeClr>
                </a:solidFill>
                <a:effectLst/>
                <a:uLnTx/>
                <a:uFillTx/>
                <a:latin typeface="+mj-lt"/>
                <a:ea typeface="+mj-ea"/>
                <a:cs typeface="+mj-cs"/>
              </a:rPr>
              <a:t>Physical and Personal</a:t>
            </a:r>
            <a:r>
              <a:rPr kumimoji="0" lang="en-US" sz="2800" b="0" i="0" u="none" strike="noStrike" kern="1200" cap="none" spc="0" normalizeH="0" noProof="0" dirty="0" smtClean="0">
                <a:ln>
                  <a:noFill/>
                </a:ln>
                <a:solidFill>
                  <a:schemeClr val="accent1">
                    <a:satMod val="150000"/>
                  </a:schemeClr>
                </a:solidFill>
                <a:effectLst/>
                <a:uLnTx/>
                <a:uFillTx/>
                <a:latin typeface="+mj-lt"/>
                <a:ea typeface="+mj-ea"/>
                <a:cs typeface="+mj-cs"/>
              </a:rPr>
              <a:t> Wellness</a:t>
            </a:r>
            <a:endParaRPr kumimoji="0" lang="en-US" sz="2800" b="0" i="0" u="none" strike="noStrike" kern="1200" cap="none" spc="0" normalizeH="0" baseline="0" noProof="0" dirty="0">
              <a:ln>
                <a:noFill/>
              </a:ln>
              <a:solidFill>
                <a:schemeClr val="accent1">
                  <a:satMod val="150000"/>
                </a:schemeClr>
              </a:solidFill>
              <a:effectLst/>
              <a:uLnTx/>
              <a:uFillTx/>
              <a:latin typeface="+mj-lt"/>
              <a:ea typeface="+mj-ea"/>
              <a:cs typeface="+mj-cs"/>
            </a:endParaRPr>
          </a:p>
        </p:txBody>
      </p:sp>
      <p:pic>
        <p:nvPicPr>
          <p:cNvPr id="6" name="Recorded Sound">
            <a:hlinkClick r:id="" action="ppaction://media"/>
          </p:cNvPr>
          <p:cNvPicPr>
            <a:picLocks noRot="1" noChangeAspect="1"/>
          </p:cNvPicPr>
          <p:nvPr>
            <a:wavAudioFile r:embed="rId1" name="Recorded Sound"/>
          </p:nvPr>
        </p:nvPicPr>
        <p:blipFill>
          <a:blip r:embed="rId5" cstate="print"/>
          <a:stretch>
            <a:fillRect/>
          </a:stretch>
        </p:blipFill>
        <p:spPr>
          <a:xfrm>
            <a:off x="7772400" y="5486400"/>
            <a:ext cx="914400" cy="91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ox(in)">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box(in)">
                                      <p:cBhvr>
                                        <p:cTn id="15" dur="500"/>
                                        <p:tgtEl>
                                          <p:spTgt spid="4">
                                            <p:txEl>
                                              <p:pRg st="2" end="2"/>
                                            </p:txEl>
                                          </p:spTgt>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box(in)">
                                      <p:cBhvr>
                                        <p:cTn id="18" dur="500"/>
                                        <p:tgtEl>
                                          <p:spTgt spid="4">
                                            <p:txEl>
                                              <p:pRg st="3" end="3"/>
                                            </p:txEl>
                                          </p:spTgt>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box(in)">
                                      <p:cBhvr>
                                        <p:cTn id="21" dur="500"/>
                                        <p:tgtEl>
                                          <p:spTgt spid="4">
                                            <p:txEl>
                                              <p:pRg st="4" end="4"/>
                                            </p:txEl>
                                          </p:spTgt>
                                        </p:tgtEl>
                                      </p:cBhvr>
                                    </p:animEffect>
                                  </p:childTnLst>
                                </p:cTn>
                              </p:par>
                              <p:par>
                                <p:cTn id="22" presetID="1" presetClass="entr" presetSubtype="0" fill="hold" nodeType="withEffect">
                                  <p:stCondLst>
                                    <p:cond delay="0"/>
                                  </p:stCondLst>
                                  <p:childTnLst>
                                    <p:set>
                                      <p:cBhvr>
                                        <p:cTn id="23"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6"/>
                    </p:tgtEl>
                  </p:cond>
                </p:stCondLst>
                <p:endSync evt="end" delay="0">
                  <p:rtn val="all"/>
                </p:endSync>
                <p:childTnLst>
                  <p:par>
                    <p:cTn id="25" fill="hold">
                      <p:stCondLst>
                        <p:cond delay="0"/>
                      </p:stCondLst>
                      <p:childTnLst>
                        <p:par>
                          <p:cTn id="26" fill="hold">
                            <p:stCondLst>
                              <p:cond delay="0"/>
                            </p:stCondLst>
                            <p:childTnLst>
                              <p:par>
                                <p:cTn id="27" presetID="1" presetClass="mediacall" presetSubtype="0" fill="hold" nodeType="clickEffect">
                                  <p:stCondLst>
                                    <p:cond delay="0"/>
                                  </p:stCondLst>
                                  <p:childTnLst>
                                    <p:cmd type="call" cmd="playFrom(0.0)">
                                      <p:cBhvr>
                                        <p:cTn id="28" dur="46000" fill="hold"/>
                                        <p:tgtEl>
                                          <p:spTgt spid="6"/>
                                        </p:tgtEl>
                                      </p:cBhvr>
                                    </p:cmd>
                                  </p:childTnLst>
                                </p:cTn>
                              </p:par>
                            </p:childTnLst>
                          </p:cTn>
                        </p:par>
                      </p:childTnLst>
                    </p:cTn>
                  </p:par>
                </p:childTnLst>
              </p:cTn>
              <p:nextCondLst>
                <p:cond evt="onClick" delay="0">
                  <p:tgtEl>
                    <p:spTgt spid="6"/>
                  </p:tgtEl>
                </p:cond>
              </p:nextCondLst>
            </p:seq>
            <p:audio>
              <p:cMediaNode>
                <p:cTn id="29"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bldLst>
      <p:bldP spid="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5448"/>
            <a:ext cx="8229600" cy="1252728"/>
          </a:xfrm>
        </p:spPr>
        <p:txBody>
          <a:bodyPr>
            <a:normAutofit/>
          </a:bodyPr>
          <a:lstStyle/>
          <a:p>
            <a:r>
              <a:rPr lang="en-US" dirty="0" smtClean="0"/>
              <a:t>Emotional &amp; Social Wellness</a:t>
            </a:r>
            <a:endParaRPr lang="en-US" dirty="0"/>
          </a:p>
        </p:txBody>
      </p:sp>
      <p:sp>
        <p:nvSpPr>
          <p:cNvPr id="3" name="Content Placeholder 2"/>
          <p:cNvSpPr>
            <a:spLocks noGrp="1"/>
          </p:cNvSpPr>
          <p:nvPr>
            <p:ph idx="1"/>
          </p:nvPr>
        </p:nvSpPr>
        <p:spPr>
          <a:xfrm>
            <a:off x="228600" y="1775191"/>
            <a:ext cx="8458200" cy="5082809"/>
          </a:xfrm>
        </p:spPr>
        <p:txBody>
          <a:bodyPr>
            <a:normAutofit/>
          </a:bodyPr>
          <a:lstStyle/>
          <a:p>
            <a:r>
              <a:rPr lang="en-US" sz="3100" b="1" dirty="0" smtClean="0"/>
              <a:t>Prepared Graduate Competencies</a:t>
            </a:r>
          </a:p>
          <a:p>
            <a:pPr lvl="1"/>
            <a:r>
              <a:rPr lang="en-US" dirty="0" smtClean="0">
                <a:solidFill>
                  <a:srgbClr val="0070C0"/>
                </a:solidFill>
              </a:rPr>
              <a:t>Utilize knowledge and skills to enhance mental, emotional, and social well being</a:t>
            </a:r>
          </a:p>
          <a:p>
            <a:pPr lvl="1"/>
            <a:r>
              <a:rPr lang="en-US" dirty="0" smtClean="0">
                <a:solidFill>
                  <a:srgbClr val="0070C0"/>
                </a:solidFill>
              </a:rPr>
              <a:t>Exhibit responsible personal and social behavior that respects self and others</a:t>
            </a:r>
            <a:endParaRPr lang="en-US" dirty="0">
              <a:solidFill>
                <a:srgbClr val="0070C0"/>
              </a:solidFill>
            </a:endParaRPr>
          </a:p>
        </p:txBody>
      </p:sp>
      <p:pic>
        <p:nvPicPr>
          <p:cNvPr id="5" name="Picture 2" descr="C:\Documents and Settings\csmith\Local Settings\Temporary Internet Files\Content.IE5\1KMB5FP3\MC900232431[1].wmf"/>
          <p:cNvPicPr>
            <a:picLocks noChangeAspect="1" noChangeArrowheads="1"/>
          </p:cNvPicPr>
          <p:nvPr/>
        </p:nvPicPr>
        <p:blipFill>
          <a:blip r:embed="rId4" cstate="print"/>
          <a:srcRect/>
          <a:stretch>
            <a:fillRect/>
          </a:stretch>
        </p:blipFill>
        <p:spPr bwMode="auto">
          <a:xfrm>
            <a:off x="7467600" y="-21772"/>
            <a:ext cx="1625600" cy="1393371"/>
          </a:xfrm>
          <a:prstGeom prst="rect">
            <a:avLst/>
          </a:prstGeom>
          <a:noFill/>
        </p:spPr>
      </p:pic>
      <p:pic>
        <p:nvPicPr>
          <p:cNvPr id="6" name="Recorded Sound">
            <a:hlinkClick r:id="" action="ppaction://media"/>
          </p:cNvPr>
          <p:cNvPicPr>
            <a:picLocks noRot="1" noChangeAspect="1"/>
          </p:cNvPicPr>
          <p:nvPr>
            <a:wavAudioFile r:embed="rId1" name="Recorded Sound"/>
          </p:nvPr>
        </p:nvPicPr>
        <p:blipFill>
          <a:blip r:embed="rId5" cstate="print"/>
          <a:stretch>
            <a:fillRect/>
          </a:stretch>
        </p:blipFill>
        <p:spPr>
          <a:xfrm>
            <a:off x="7620000" y="5334000"/>
            <a:ext cx="990600" cy="990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6"/>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26000" fill="hold"/>
                                        <p:tgtEl>
                                          <p:spTgt spid="6"/>
                                        </p:tgtEl>
                                      </p:cBhvr>
                                    </p:cmd>
                                  </p:childTnLst>
                                </p:cTn>
                              </p:par>
                            </p:childTnLst>
                          </p:cTn>
                        </p:par>
                      </p:childTnLst>
                    </p:cTn>
                  </p:par>
                </p:childTnLst>
              </p:cTn>
              <p:nextCondLst>
                <p:cond evt="onClick" delay="0">
                  <p:tgtEl>
                    <p:spTgt spid="6"/>
                  </p:tgtEl>
                </p:cond>
              </p:nextCondLst>
            </p:seq>
            <p:audio>
              <p:cMediaNode>
                <p:cTn id="18"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0"/>
            <a:ext cx="6248400" cy="1371600"/>
          </a:xfrm>
        </p:spPr>
        <p:txBody>
          <a:bodyPr>
            <a:noAutofit/>
          </a:bodyPr>
          <a:lstStyle/>
          <a:p>
            <a:pPr algn="ctr"/>
            <a:r>
              <a:rPr lang="en-US" sz="4000" dirty="0" smtClean="0"/>
              <a:t>Grade Level Expectations</a:t>
            </a:r>
            <a:endParaRPr lang="en-US" sz="4000" b="0" dirty="0"/>
          </a:p>
        </p:txBody>
      </p:sp>
      <p:sp>
        <p:nvSpPr>
          <p:cNvPr id="4" name="Text Placeholder 3"/>
          <p:cNvSpPr>
            <a:spLocks noGrp="1"/>
          </p:cNvSpPr>
          <p:nvPr>
            <p:ph type="body" sz="half" idx="2"/>
          </p:nvPr>
        </p:nvSpPr>
        <p:spPr>
          <a:xfrm>
            <a:off x="2971800" y="1524000"/>
            <a:ext cx="6248400" cy="5334000"/>
          </a:xfrm>
        </p:spPr>
        <p:txBody>
          <a:bodyPr>
            <a:noAutofit/>
          </a:bodyPr>
          <a:lstStyle/>
          <a:p>
            <a:endParaRPr lang="en-US" sz="2400" dirty="0" smtClean="0">
              <a:solidFill>
                <a:srgbClr val="FF0000"/>
              </a:solidFill>
            </a:endParaRPr>
          </a:p>
          <a:p>
            <a:endParaRPr lang="en-US" sz="2400" dirty="0" smtClean="0">
              <a:solidFill>
                <a:srgbClr val="FF0000"/>
              </a:solidFill>
            </a:endParaRPr>
          </a:p>
          <a:p>
            <a:endParaRPr lang="en-US" sz="2400" dirty="0" smtClean="0">
              <a:solidFill>
                <a:srgbClr val="FF0000"/>
              </a:solidFill>
            </a:endParaRPr>
          </a:p>
          <a:p>
            <a:endParaRPr lang="en-US" sz="2400" dirty="0" smtClean="0">
              <a:solidFill>
                <a:srgbClr val="FF0000"/>
              </a:solidFill>
            </a:endParaRPr>
          </a:p>
          <a:p>
            <a:endParaRPr lang="en-US" sz="2400" dirty="0" smtClean="0">
              <a:solidFill>
                <a:srgbClr val="FF0000"/>
              </a:solidFill>
            </a:endParaRPr>
          </a:p>
          <a:p>
            <a:r>
              <a:rPr lang="en-US" sz="2400" dirty="0" smtClean="0">
                <a:solidFill>
                  <a:srgbClr val="FF0000"/>
                </a:solidFill>
              </a:rPr>
              <a:t>There are no specific expectations for this grade level standard</a:t>
            </a:r>
            <a:endParaRPr lang="en-US" sz="2400" dirty="0" smtClean="0">
              <a:solidFill>
                <a:srgbClr val="0070C0"/>
              </a:solidFill>
            </a:endParaRPr>
          </a:p>
        </p:txBody>
      </p:sp>
      <p:sp>
        <p:nvSpPr>
          <p:cNvPr id="8" name="Title 1"/>
          <p:cNvSpPr txBox="1">
            <a:spLocks/>
          </p:cNvSpPr>
          <p:nvPr/>
        </p:nvSpPr>
        <p:spPr>
          <a:xfrm flipH="1">
            <a:off x="0" y="0"/>
            <a:ext cx="2819400" cy="1371600"/>
          </a:xfrm>
          <a:prstGeom prst="rect">
            <a:avLst/>
          </a:prstGeom>
        </p:spPr>
        <p:txBody>
          <a:bodyPr vert="horz" lIns="73152" rIns="45720" bIns="0" rtlCol="0" anchor="ctr" anchorCtr="1">
            <a:noAutofit/>
            <a:scene3d>
              <a:camera prst="orthographicFront"/>
              <a:lightRig rig="threePt" dir="t">
                <a:rot lat="0" lon="0" rev="4800000"/>
              </a:lightRig>
            </a:scene3d>
            <a:sp3d prstMaterial="matte"/>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chemeClr val="accent1">
                    <a:satMod val="150000"/>
                  </a:schemeClr>
                </a:solidFill>
                <a:effectLst/>
                <a:uLnTx/>
                <a:uFillTx/>
                <a:latin typeface="+mj-lt"/>
                <a:ea typeface="+mj-ea"/>
                <a:cs typeface="+mj-cs"/>
              </a:rPr>
              <a:t>STANDARD:</a:t>
            </a:r>
            <a:r>
              <a:rPr kumimoji="0" lang="en-US" sz="2800" b="0" i="0" u="none" strike="noStrike" kern="1200" cap="none" spc="0" normalizeH="0" baseline="0" noProof="0" dirty="0" smtClean="0">
                <a:ln>
                  <a:noFill/>
                </a:ln>
                <a:solidFill>
                  <a:schemeClr val="accent1">
                    <a:satMod val="150000"/>
                  </a:schemeClr>
                </a:solidFill>
                <a:effectLst/>
                <a:uLnTx/>
                <a:uFillTx/>
                <a:latin typeface="+mj-lt"/>
                <a:ea typeface="+mj-ea"/>
                <a:cs typeface="+mj-cs"/>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accent1">
                    <a:satMod val="150000"/>
                  </a:schemeClr>
                </a:solidFill>
                <a:effectLst/>
                <a:uLnTx/>
                <a:uFillTx/>
                <a:latin typeface="+mj-lt"/>
                <a:ea typeface="+mj-ea"/>
                <a:cs typeface="+mj-cs"/>
              </a:rPr>
              <a:t>Emotional &amp; Social Wellness</a:t>
            </a:r>
            <a:endParaRPr kumimoji="0" lang="en-US" sz="2800" b="0" i="0" u="none" strike="noStrike" kern="1200" cap="none" spc="0" normalizeH="0" baseline="0" noProof="0" dirty="0">
              <a:ln>
                <a:noFill/>
              </a:ln>
              <a:solidFill>
                <a:schemeClr val="accent1">
                  <a:satMod val="150000"/>
                </a:schemeClr>
              </a:solidFill>
              <a:effectLst/>
              <a:uLnTx/>
              <a:uFillTx/>
              <a:latin typeface="+mj-lt"/>
              <a:ea typeface="+mj-ea"/>
              <a:cs typeface="+mj-cs"/>
            </a:endParaRPr>
          </a:p>
        </p:txBody>
      </p:sp>
      <p:pic>
        <p:nvPicPr>
          <p:cNvPr id="12" name="Picture 2" descr="C:\Documents and Settings\csmith\Local Settings\Temporary Internet Files\Content.IE5\1KMB5FP3\MC900232431[1].wmf"/>
          <p:cNvPicPr>
            <a:picLocks noChangeAspect="1" noChangeArrowheads="1"/>
          </p:cNvPicPr>
          <p:nvPr/>
        </p:nvPicPr>
        <p:blipFill>
          <a:blip r:embed="rId4" cstate="print"/>
          <a:srcRect/>
          <a:stretch>
            <a:fillRect/>
          </a:stretch>
        </p:blipFill>
        <p:spPr bwMode="auto">
          <a:xfrm>
            <a:off x="127000" y="2819400"/>
            <a:ext cx="2844800" cy="2438400"/>
          </a:xfrm>
          <a:prstGeom prst="rect">
            <a:avLst/>
          </a:prstGeom>
          <a:noFill/>
        </p:spPr>
      </p:pic>
      <p:pic>
        <p:nvPicPr>
          <p:cNvPr id="6" name="Recorded Sound">
            <a:hlinkClick r:id="" action="ppaction://media"/>
          </p:cNvPr>
          <p:cNvPicPr>
            <a:picLocks noRot="1" noChangeAspect="1"/>
          </p:cNvPicPr>
          <p:nvPr>
            <a:wavAudioFile r:embed="rId1" name="Recorded Sound"/>
          </p:nvPr>
        </p:nvPicPr>
        <p:blipFill>
          <a:blip r:embed="rId5" cstate="print"/>
          <a:stretch>
            <a:fillRect/>
          </a:stretch>
        </p:blipFill>
        <p:spPr>
          <a:xfrm>
            <a:off x="7772400" y="5410200"/>
            <a:ext cx="990600" cy="990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box(in)">
                                      <p:cBhvr>
                                        <p:cTn id="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7000" fill="hold"/>
                                        <p:tgtEl>
                                          <p:spTgt spid="6"/>
                                        </p:tgtEl>
                                      </p:cBhvr>
                                    </p:cmd>
                                  </p:childTnLst>
                                </p:cTn>
                              </p:par>
                            </p:childTnLst>
                          </p:cTn>
                        </p:par>
                      </p:childTnLst>
                    </p:cTn>
                  </p:par>
                </p:childTnLst>
              </p:cTn>
              <p:nextCondLst>
                <p:cond evt="onClick" delay="0">
                  <p:tgtEl>
                    <p:spTgt spid="6"/>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bldLst>
      <p:bldP spid="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229600" cy="1252728"/>
          </a:xfrm>
        </p:spPr>
        <p:txBody>
          <a:bodyPr>
            <a:normAutofit/>
          </a:bodyPr>
          <a:lstStyle/>
          <a:p>
            <a:r>
              <a:rPr lang="en-US" dirty="0" smtClean="0"/>
              <a:t>Prevention &amp; Risk Management</a:t>
            </a:r>
            <a:endParaRPr lang="en-US" dirty="0"/>
          </a:p>
        </p:txBody>
      </p:sp>
      <p:sp>
        <p:nvSpPr>
          <p:cNvPr id="3" name="Content Placeholder 2"/>
          <p:cNvSpPr>
            <a:spLocks noGrp="1"/>
          </p:cNvSpPr>
          <p:nvPr>
            <p:ph idx="1"/>
          </p:nvPr>
        </p:nvSpPr>
        <p:spPr>
          <a:xfrm>
            <a:off x="228600" y="1775191"/>
            <a:ext cx="8458200" cy="5082809"/>
          </a:xfrm>
        </p:spPr>
        <p:txBody>
          <a:bodyPr>
            <a:normAutofit/>
          </a:bodyPr>
          <a:lstStyle/>
          <a:p>
            <a:r>
              <a:rPr lang="en-US" sz="3100" b="1" dirty="0" smtClean="0"/>
              <a:t>Prepared Graduate Competencies</a:t>
            </a:r>
          </a:p>
          <a:p>
            <a:pPr lvl="1"/>
            <a:r>
              <a:rPr lang="en-US" dirty="0" smtClean="0">
                <a:solidFill>
                  <a:srgbClr val="0070C0"/>
                </a:solidFill>
              </a:rPr>
              <a:t>Apply knowledge and skills to make health-enhancing decisions regarding the use of alcohol, tobacco, and other drugs</a:t>
            </a:r>
          </a:p>
          <a:p>
            <a:pPr lvl="1"/>
            <a:r>
              <a:rPr lang="en-US" dirty="0" smtClean="0">
                <a:solidFill>
                  <a:srgbClr val="0070C0"/>
                </a:solidFill>
              </a:rPr>
              <a:t>Apply knowledge and skills that promote healthy, violence free relationships</a:t>
            </a:r>
          </a:p>
          <a:p>
            <a:pPr lvl="1"/>
            <a:r>
              <a:rPr lang="en-US" dirty="0" smtClean="0">
                <a:solidFill>
                  <a:srgbClr val="0070C0"/>
                </a:solidFill>
              </a:rPr>
              <a:t>Apply personal safety knowledge and skills to prevent and treat intentional or unintentional injury</a:t>
            </a:r>
            <a:endParaRPr lang="en-US" dirty="0">
              <a:solidFill>
                <a:srgbClr val="0070C0"/>
              </a:solidFill>
            </a:endParaRPr>
          </a:p>
        </p:txBody>
      </p:sp>
      <p:pic>
        <p:nvPicPr>
          <p:cNvPr id="6" name="Picture 4" descr="C:\Documents and Settings\csmith\Local Settings\Temporary Internet Files\Content.IE5\8P54M0YE\MC900290958[1].wmf"/>
          <p:cNvPicPr>
            <a:picLocks noChangeAspect="1" noChangeArrowheads="1"/>
          </p:cNvPicPr>
          <p:nvPr/>
        </p:nvPicPr>
        <p:blipFill>
          <a:blip r:embed="rId4" cstate="print"/>
          <a:srcRect/>
          <a:stretch>
            <a:fillRect/>
          </a:stretch>
        </p:blipFill>
        <p:spPr bwMode="auto">
          <a:xfrm>
            <a:off x="8153400" y="152400"/>
            <a:ext cx="914400" cy="1039091"/>
          </a:xfrm>
          <a:prstGeom prst="rect">
            <a:avLst/>
          </a:prstGeom>
          <a:noFill/>
        </p:spPr>
      </p:pic>
      <p:pic>
        <p:nvPicPr>
          <p:cNvPr id="5" name="Recorded Sound">
            <a:hlinkClick r:id="" action="ppaction://media"/>
          </p:cNvPr>
          <p:cNvPicPr>
            <a:picLocks noRot="1" noChangeAspect="1"/>
          </p:cNvPicPr>
          <p:nvPr>
            <a:wavAudioFile r:embed="rId1" name="Recorded Sound"/>
          </p:nvPr>
        </p:nvPicPr>
        <p:blipFill>
          <a:blip r:embed="rId5" cstate="print"/>
          <a:stretch>
            <a:fillRect/>
          </a:stretch>
        </p:blipFill>
        <p:spPr>
          <a:xfrm>
            <a:off x="7620000" y="5638800"/>
            <a:ext cx="990600" cy="990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5"/>
                    </p:tgtEl>
                  </p:cond>
                </p:stCondLst>
                <p:endSync evt="end" delay="0">
                  <p:rtn val="all"/>
                </p:endSync>
                <p:childTnLst>
                  <p:par>
                    <p:cTn id="18" fill="hold">
                      <p:stCondLst>
                        <p:cond delay="0"/>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22000" fill="hold"/>
                                        <p:tgtEl>
                                          <p:spTgt spid="5"/>
                                        </p:tgtEl>
                                      </p:cBhvr>
                                    </p:cmd>
                                  </p:childTnLst>
                                </p:cTn>
                              </p:par>
                            </p:childTnLst>
                          </p:cTn>
                        </p:par>
                      </p:childTnLst>
                    </p:cTn>
                  </p:par>
                </p:childTnLst>
              </p:cTn>
              <p:nextCondLst>
                <p:cond evt="onClick" delay="0">
                  <p:tgtEl>
                    <p:spTgt spid="5"/>
                  </p:tgtEl>
                </p:cond>
              </p:nextCondLst>
            </p:seq>
            <p:audio>
              <p:cMediaNode>
                <p:cTn id="22"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0"/>
            <a:ext cx="2667000" cy="1447800"/>
          </a:xfrm>
        </p:spPr>
        <p:txBody>
          <a:bodyPr>
            <a:noAutofit/>
          </a:bodyPr>
          <a:lstStyle/>
          <a:p>
            <a:pPr algn="ctr"/>
            <a:r>
              <a:rPr lang="en-US" sz="3200" dirty="0" smtClean="0"/>
              <a:t/>
            </a:r>
            <a:br>
              <a:rPr lang="en-US" sz="3200" dirty="0" smtClean="0"/>
            </a:br>
            <a:r>
              <a:rPr lang="en-US" dirty="0" smtClean="0"/>
              <a:t>STANDARD:</a:t>
            </a:r>
            <a:br>
              <a:rPr lang="en-US" dirty="0" smtClean="0"/>
            </a:br>
            <a:r>
              <a:rPr lang="en-US" sz="2700" dirty="0" smtClean="0"/>
              <a:t>Prevention &amp; Risk Management</a:t>
            </a:r>
            <a:endParaRPr lang="en-US" sz="2700" dirty="0"/>
          </a:p>
        </p:txBody>
      </p:sp>
      <p:pic>
        <p:nvPicPr>
          <p:cNvPr id="5125" name="Picture 5" descr="C:\Documents and Settings\csmith\Local Settings\Temporary Internet Files\Content.IE5\1KMB5FP3\MC900088740[1].wmf"/>
          <p:cNvPicPr>
            <a:picLocks noGrp="1" noChangeAspect="1" noChangeArrowheads="1"/>
          </p:cNvPicPr>
          <p:nvPr>
            <p:ph idx="1"/>
          </p:nvPr>
        </p:nvPicPr>
        <p:blipFill>
          <a:blip r:embed="rId4" cstate="print"/>
          <a:stretch>
            <a:fillRect/>
          </a:stretch>
        </p:blipFill>
        <p:spPr bwMode="auto">
          <a:xfrm>
            <a:off x="228600" y="3200400"/>
            <a:ext cx="1769364" cy="1757477"/>
          </a:xfrm>
          <a:prstGeom prst="rect">
            <a:avLst/>
          </a:prstGeom>
          <a:noFill/>
        </p:spPr>
      </p:pic>
      <p:sp>
        <p:nvSpPr>
          <p:cNvPr id="4" name="Text Placeholder 3"/>
          <p:cNvSpPr>
            <a:spLocks noGrp="1"/>
          </p:cNvSpPr>
          <p:nvPr>
            <p:ph type="body" sz="half" idx="2"/>
          </p:nvPr>
        </p:nvSpPr>
        <p:spPr>
          <a:xfrm>
            <a:off x="2895600" y="1676400"/>
            <a:ext cx="6096000" cy="5029200"/>
          </a:xfrm>
        </p:spPr>
        <p:txBody>
          <a:bodyPr>
            <a:noAutofit/>
          </a:bodyPr>
          <a:lstStyle/>
          <a:p>
            <a:endParaRPr lang="en-US" sz="2200" dirty="0" smtClean="0">
              <a:solidFill>
                <a:schemeClr val="accent6">
                  <a:lumMod val="75000"/>
                </a:schemeClr>
              </a:solidFill>
            </a:endParaRPr>
          </a:p>
          <a:p>
            <a:endParaRPr lang="en-US" sz="2200" dirty="0" smtClean="0">
              <a:solidFill>
                <a:schemeClr val="accent6">
                  <a:lumMod val="75000"/>
                </a:schemeClr>
              </a:solidFill>
            </a:endParaRPr>
          </a:p>
          <a:p>
            <a:endParaRPr lang="en-US" sz="2200" dirty="0" smtClean="0">
              <a:solidFill>
                <a:schemeClr val="accent6">
                  <a:lumMod val="75000"/>
                </a:schemeClr>
              </a:solidFill>
            </a:endParaRPr>
          </a:p>
          <a:p>
            <a:endParaRPr lang="en-US" sz="2200" dirty="0" smtClean="0">
              <a:solidFill>
                <a:schemeClr val="accent6">
                  <a:lumMod val="75000"/>
                </a:schemeClr>
              </a:solidFill>
            </a:endParaRPr>
          </a:p>
          <a:p>
            <a:endParaRPr lang="en-US" sz="2200" dirty="0" smtClean="0">
              <a:solidFill>
                <a:schemeClr val="accent6">
                  <a:lumMod val="75000"/>
                </a:schemeClr>
              </a:solidFill>
            </a:endParaRPr>
          </a:p>
          <a:p>
            <a:endParaRPr lang="en-US" sz="2200" dirty="0" smtClean="0">
              <a:solidFill>
                <a:schemeClr val="accent6">
                  <a:lumMod val="75000"/>
                </a:schemeClr>
              </a:solidFill>
            </a:endParaRPr>
          </a:p>
          <a:p>
            <a:endParaRPr lang="en-US" sz="2200" dirty="0" smtClean="0">
              <a:solidFill>
                <a:schemeClr val="accent6">
                  <a:lumMod val="75000"/>
                </a:schemeClr>
              </a:solidFill>
            </a:endParaRPr>
          </a:p>
          <a:p>
            <a:r>
              <a:rPr lang="en-US" sz="2200" dirty="0" smtClean="0">
                <a:solidFill>
                  <a:schemeClr val="accent6">
                    <a:lumMod val="75000"/>
                  </a:schemeClr>
                </a:solidFill>
              </a:rPr>
              <a:t>1.  Identify ways to be safe while at play</a:t>
            </a:r>
            <a:endParaRPr lang="en-US" sz="2200" dirty="0" smtClean="0">
              <a:solidFill>
                <a:srgbClr val="00B0F0"/>
              </a:solidFill>
            </a:endParaRPr>
          </a:p>
          <a:p>
            <a:endParaRPr lang="en-US" sz="2200" dirty="0" smtClean="0">
              <a:solidFill>
                <a:srgbClr val="FF0000"/>
              </a:solidFill>
            </a:endParaRPr>
          </a:p>
        </p:txBody>
      </p:sp>
      <p:pic>
        <p:nvPicPr>
          <p:cNvPr id="5124" name="Picture 4" descr="C:\Documents and Settings\csmith\Local Settings\Temporary Internet Files\Content.IE5\8P54M0YE\MC900290958[1].wmf"/>
          <p:cNvPicPr>
            <a:picLocks noChangeAspect="1" noChangeArrowheads="1"/>
          </p:cNvPicPr>
          <p:nvPr/>
        </p:nvPicPr>
        <p:blipFill>
          <a:blip r:embed="rId5" cstate="print"/>
          <a:srcRect/>
          <a:stretch>
            <a:fillRect/>
          </a:stretch>
        </p:blipFill>
        <p:spPr bwMode="auto">
          <a:xfrm>
            <a:off x="1066800" y="1447800"/>
            <a:ext cx="1676400" cy="1905000"/>
          </a:xfrm>
          <a:prstGeom prst="rect">
            <a:avLst/>
          </a:prstGeom>
          <a:noFill/>
        </p:spPr>
      </p:pic>
      <p:pic>
        <p:nvPicPr>
          <p:cNvPr id="5126" name="Picture 6" descr="C:\Documents and Settings\csmith\Local Settings\Temporary Internet Files\Content.IE5\IZXO1WYZ\MC900446070[1].wmf"/>
          <p:cNvPicPr>
            <a:picLocks noChangeAspect="1" noChangeArrowheads="1"/>
          </p:cNvPicPr>
          <p:nvPr/>
        </p:nvPicPr>
        <p:blipFill>
          <a:blip r:embed="rId6" cstate="print"/>
          <a:srcRect/>
          <a:stretch>
            <a:fillRect/>
          </a:stretch>
        </p:blipFill>
        <p:spPr bwMode="auto">
          <a:xfrm>
            <a:off x="1219200" y="5029200"/>
            <a:ext cx="1524000" cy="1600200"/>
          </a:xfrm>
          <a:prstGeom prst="rect">
            <a:avLst/>
          </a:prstGeom>
          <a:noFill/>
        </p:spPr>
      </p:pic>
      <p:sp>
        <p:nvSpPr>
          <p:cNvPr id="7" name="Title 1"/>
          <p:cNvSpPr txBox="1">
            <a:spLocks/>
          </p:cNvSpPr>
          <p:nvPr/>
        </p:nvSpPr>
        <p:spPr>
          <a:xfrm>
            <a:off x="2895600" y="0"/>
            <a:ext cx="6248400" cy="1371600"/>
          </a:xfrm>
          <a:prstGeom prst="rect">
            <a:avLst/>
          </a:prstGeom>
        </p:spPr>
        <p:txBody>
          <a:bodyPr vert="horz" lIns="73152" rIns="45720" bIns="0" rtlCol="0" anchor="b">
            <a:noAutofit/>
            <a:scene3d>
              <a:camera prst="orthographicFront"/>
              <a:lightRig rig="threePt" dir="t">
                <a:rot lat="0" lon="0" rev="4800000"/>
              </a:lightRig>
            </a:scene3d>
            <a:sp3d prstMaterial="matte"/>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smtClean="0">
                <a:ln>
                  <a:noFill/>
                </a:ln>
                <a:solidFill>
                  <a:schemeClr val="accent1">
                    <a:satMod val="150000"/>
                  </a:schemeClr>
                </a:solidFill>
                <a:effectLst/>
                <a:uLnTx/>
                <a:uFillTx/>
                <a:latin typeface="+mj-lt"/>
                <a:ea typeface="+mj-ea"/>
                <a:cs typeface="+mj-cs"/>
              </a:rPr>
              <a:t>Grade Level Expectations</a:t>
            </a:r>
            <a:endParaRPr kumimoji="0" lang="en-US" sz="4000" b="0" i="0" u="none" strike="noStrike" kern="1200" cap="none" spc="0" normalizeH="0" baseline="0" noProof="0" dirty="0">
              <a:ln>
                <a:noFill/>
              </a:ln>
              <a:solidFill>
                <a:schemeClr val="accent1">
                  <a:satMod val="150000"/>
                </a:schemeClr>
              </a:solidFill>
              <a:effectLst/>
              <a:uLnTx/>
              <a:uFillTx/>
              <a:latin typeface="+mj-lt"/>
              <a:ea typeface="+mj-ea"/>
              <a:cs typeface="+mj-cs"/>
            </a:endParaRPr>
          </a:p>
        </p:txBody>
      </p:sp>
      <p:pic>
        <p:nvPicPr>
          <p:cNvPr id="8" name="Recorded Sound">
            <a:hlinkClick r:id="" action="ppaction://media"/>
          </p:cNvPr>
          <p:cNvPicPr>
            <a:picLocks noRot="1" noChangeAspect="1"/>
          </p:cNvPicPr>
          <p:nvPr>
            <a:wavAudioFile r:embed="rId1" name="Recorded Sound"/>
          </p:nvPr>
        </p:nvPicPr>
        <p:blipFill>
          <a:blip r:embed="rId7" cstate="print"/>
          <a:stretch>
            <a:fillRect/>
          </a:stretch>
        </p:blipFill>
        <p:spPr>
          <a:xfrm>
            <a:off x="7543800" y="5410200"/>
            <a:ext cx="990600" cy="9906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7" end="7"/>
                                            </p:txEl>
                                          </p:spTgt>
                                        </p:tgtEl>
                                        <p:attrNameLst>
                                          <p:attrName>style.visibility</p:attrName>
                                        </p:attrNameLst>
                                      </p:cBhvr>
                                      <p:to>
                                        <p:strVal val="visible"/>
                                      </p:to>
                                    </p:set>
                                    <p:anim calcmode="lin" valueType="num">
                                      <p:cBhvr additive="base">
                                        <p:cTn id="7"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7" end="7"/>
                                            </p:txEl>
                                          </p:spTgt>
                                        </p:tgtEl>
                                        <p:attrNameLst>
                                          <p:attrName>ppt_y</p:attrName>
                                        </p:attrNameLst>
                                      </p:cBhvr>
                                      <p:tavLst>
                                        <p:tav tm="0">
                                          <p:val>
                                            <p:strVal val="1+#ppt_h/2"/>
                                          </p:val>
                                        </p:tav>
                                        <p:tav tm="100000">
                                          <p:val>
                                            <p:strVal val="#ppt_y"/>
                                          </p:val>
                                        </p:tav>
                                      </p:tavLst>
                                    </p:anim>
                                  </p:childTnLst>
                                </p:cTn>
                              </p:par>
                              <p:par>
                                <p:cTn id="9" presetID="1" presetClass="entr" presetSubtype="0" fill="hold" nodeType="withEffect">
                                  <p:stCondLst>
                                    <p:cond delay="0"/>
                                  </p:stCondLst>
                                  <p:childTnLst>
                                    <p:set>
                                      <p:cBhvr>
                                        <p:cTn id="10" dur="1" fill="hold">
                                          <p:stCondLst>
                                            <p:cond delay="0"/>
                                          </p:stCondLst>
                                        </p:cTn>
                                        <p:tgtEl>
                                          <p:spTgt spid="51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8"/>
                    </p:tgtEl>
                  </p:cond>
                </p:stCondLst>
                <p:endSync evt="end" delay="0">
                  <p:rtn val="all"/>
                </p:endSync>
                <p:childTnLst>
                  <p:par>
                    <p:cTn id="16" fill="hold">
                      <p:stCondLst>
                        <p:cond delay="0"/>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10000" fill="hold"/>
                                        <p:tgtEl>
                                          <p:spTgt spid="8"/>
                                        </p:tgtEl>
                                      </p:cBhvr>
                                    </p:cmd>
                                  </p:childTnLst>
                                </p:cTn>
                              </p:par>
                            </p:childTnLst>
                          </p:cTn>
                        </p:par>
                      </p:childTnLst>
                    </p:cTn>
                  </p:par>
                </p:childTnLst>
              </p:cTn>
              <p:nextCondLst>
                <p:cond evt="onClick" delay="0">
                  <p:tgtEl>
                    <p:spTgt spid="8"/>
                  </p:tgtEl>
                </p:cond>
              </p:nextCondLst>
            </p:seq>
            <p:audio>
              <p:cMediaNode>
                <p:cTn id="20"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bldLst>
      <p:bldP spid="4"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2372</TotalTime>
  <Words>1714</Words>
  <Application>Microsoft Office PowerPoint</Application>
  <PresentationFormat>On-screen Show (4:3)</PresentationFormat>
  <Paragraphs>163</Paragraphs>
  <Slides>14</Slides>
  <Notes>14</Notes>
  <HiddenSlides>0</HiddenSlides>
  <MMClips>14</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Module</vt:lpstr>
      <vt:lpstr>Colorado Comprehensive Health Education Standards</vt:lpstr>
      <vt:lpstr>Comprehensive Health Education Standards</vt:lpstr>
      <vt:lpstr>Physical &amp; Personal Wellness</vt:lpstr>
      <vt:lpstr>Grade Level Expectations</vt:lpstr>
      <vt:lpstr>Grade Level Expectations</vt:lpstr>
      <vt:lpstr>Emotional &amp; Social Wellness</vt:lpstr>
      <vt:lpstr>Grade Level Expectations</vt:lpstr>
      <vt:lpstr>Prevention &amp; Risk Management</vt:lpstr>
      <vt:lpstr> STANDARD: Prevention &amp; Risk Management</vt:lpstr>
      <vt:lpstr>Grade Level Expectations</vt:lpstr>
      <vt:lpstr>Comprehensive Health Education</vt:lpstr>
      <vt:lpstr>Academic Standards Template</vt:lpstr>
      <vt:lpstr>HOW ARE YOU ABLE TO DO THIS WITHOUT A DEDICATED HEALTH CLASS?</vt:lpstr>
      <vt:lpstr>Thank you &amp; Evaluation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Colorado Health Standards</dc:title>
  <dc:creator>Center Schools</dc:creator>
  <cp:lastModifiedBy>clancaster</cp:lastModifiedBy>
  <cp:revision>224</cp:revision>
  <dcterms:created xsi:type="dcterms:W3CDTF">2012-04-27T03:17:33Z</dcterms:created>
  <dcterms:modified xsi:type="dcterms:W3CDTF">2013-12-18T15:45:15Z</dcterms:modified>
</cp:coreProperties>
</file>