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269" r:id="rId3"/>
    <p:sldId id="270" r:id="rId4"/>
    <p:sldId id="271" r:id="rId5"/>
    <p:sldId id="274" r:id="rId6"/>
    <p:sldId id="273" r:id="rId7"/>
    <p:sldId id="275" r:id="rId8"/>
    <p:sldId id="276" r:id="rId9"/>
    <p:sldId id="287" r:id="rId10"/>
    <p:sldId id="277" r:id="rId11"/>
    <p:sldId id="289" r:id="rId12"/>
    <p:sldId id="301" r:id="rId13"/>
    <p:sldId id="272" r:id="rId14"/>
    <p:sldId id="278" r:id="rId15"/>
    <p:sldId id="290" r:id="rId16"/>
    <p:sldId id="291" r:id="rId17"/>
    <p:sldId id="300" r:id="rId18"/>
    <p:sldId id="266" r:id="rId19"/>
    <p:sldId id="292" r:id="rId20"/>
    <p:sldId id="279" r:id="rId21"/>
    <p:sldId id="280" r:id="rId22"/>
    <p:sldId id="281" r:id="rId23"/>
    <p:sldId id="293" r:id="rId24"/>
    <p:sldId id="294" r:id="rId25"/>
    <p:sldId id="295" r:id="rId26"/>
    <p:sldId id="296" r:id="rId27"/>
    <p:sldId id="297" r:id="rId28"/>
    <p:sldId id="298" r:id="rId29"/>
    <p:sldId id="299" r:id="rId30"/>
    <p:sldId id="286" r:id="rId31"/>
    <p:sldId id="284" r:id="rId32"/>
    <p:sldId id="285" r:id="rId33"/>
    <p:sldId id="26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70370" autoAdjust="0"/>
  </p:normalViewPr>
  <p:slideViewPr>
    <p:cSldViewPr>
      <p:cViewPr>
        <p:scale>
          <a:sx n="50" d="100"/>
          <a:sy n="50" d="100"/>
        </p:scale>
        <p:origin x="-11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84885-27FF-462A-85B3-46415619C7EA}"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89CF4-0B15-4C56-8816-F515FCA2EA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Colorado has established Comprehensive Health Education Standards for grades Pre-K-12.  Health education standards are intended to help prepare students with information they needs in order to be successful using the 21</a:t>
            </a:r>
            <a:r>
              <a:rPr lang="en-US" sz="1200" kern="1200" baseline="30000" dirty="0" smtClean="0">
                <a:solidFill>
                  <a:schemeClr val="tx1"/>
                </a:solidFill>
                <a:latin typeface="+mn-lt"/>
                <a:ea typeface="+mn-ea"/>
                <a:cs typeface="+mn-cs"/>
              </a:rPr>
              <a:t>st</a:t>
            </a:r>
            <a:r>
              <a:rPr lang="en-US" sz="1200" kern="1200" baseline="0" dirty="0" smtClean="0">
                <a:solidFill>
                  <a:schemeClr val="tx1"/>
                </a:solidFill>
                <a:latin typeface="+mn-lt"/>
                <a:ea typeface="+mn-ea"/>
                <a:cs typeface="+mn-cs"/>
              </a:rPr>
              <a:t> century skills in our global economy.  Mastery of the concepts and skills within a standard means that a student has facility with a skill or concept in multiple contexts.  This PowerPoint will familiarize you with the high school standards.</a:t>
            </a: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p:txBody>
      </p:sp>
      <p:sp>
        <p:nvSpPr>
          <p:cNvPr id="4" name="Slide Number Placeholder 3"/>
          <p:cNvSpPr>
            <a:spLocks noGrp="1"/>
          </p:cNvSpPr>
          <p:nvPr>
            <p:ph type="sldNum" sz="quarter" idx="10"/>
          </p:nvPr>
        </p:nvSpPr>
        <p:spPr/>
        <p:txBody>
          <a:bodyPr/>
          <a:lstStyle/>
          <a:p>
            <a:fld id="{A7C89CF4-0B15-4C56-8816-F515FCA2EA8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p:txBody>
      </p:sp>
      <p:sp>
        <p:nvSpPr>
          <p:cNvPr id="4" name="Slide Number Placeholder 3"/>
          <p:cNvSpPr>
            <a:spLocks noGrp="1"/>
          </p:cNvSpPr>
          <p:nvPr>
            <p:ph type="sldNum" sz="quarter" idx="10"/>
          </p:nvPr>
        </p:nvSpPr>
        <p:spPr/>
        <p:txBody>
          <a:bodyPr/>
          <a:lstStyle/>
          <a:p>
            <a:fld id="{A7C89CF4-0B15-4C56-8816-F515FCA2EA8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FF0000"/>
                </a:solidFill>
              </a:rPr>
              <a:t>Prepared Graduate Competencies define the skills and concepts Center High School graduates will utilize as an outcome of mastery of the Comprehensive Health Education Standards taught grades PreK-12.  </a:t>
            </a:r>
          </a:p>
          <a:p>
            <a:endParaRPr lang="en-US" baseline="0" dirty="0" smtClean="0">
              <a:solidFill>
                <a:srgbClr val="FF0000"/>
              </a:solidFill>
            </a:endParaRPr>
          </a:p>
          <a:p>
            <a:r>
              <a:rPr lang="en-US" baseline="0" dirty="0" smtClean="0">
                <a:solidFill>
                  <a:srgbClr val="FF0000"/>
                </a:solidFill>
              </a:rPr>
              <a:t>Prepared Graduates in the Emotional and Social Wellness standard will utilize knowledge and skills to enhance mental, emotional; social well being, and exhibit responsible personal and social behavior that respects self and others.</a:t>
            </a:r>
          </a:p>
        </p:txBody>
      </p:sp>
      <p:sp>
        <p:nvSpPr>
          <p:cNvPr id="4" name="Slide Number Placeholder 3"/>
          <p:cNvSpPr>
            <a:spLocks noGrp="1"/>
          </p:cNvSpPr>
          <p:nvPr>
            <p:ph type="sldNum" sz="quarter" idx="10"/>
          </p:nvPr>
        </p:nvSpPr>
        <p:spPr/>
        <p:txBody>
          <a:bodyPr/>
          <a:lstStyle/>
          <a:p>
            <a:fld id="{A7C89CF4-0B15-4C56-8816-F515FCA2EA8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students in high school, for the Emotional and Social Wellness standard, students are expected to </a:t>
            </a:r>
            <a:r>
              <a:rPr lang="en-US" sz="1200" dirty="0" smtClean="0">
                <a:solidFill>
                  <a:srgbClr val="FF0000"/>
                </a:solidFill>
              </a:rPr>
              <a:t>analyze the interrelationship of physical, mental, emotional, and social health; </a:t>
            </a:r>
            <a:r>
              <a:rPr lang="en-US" sz="1200" dirty="0" smtClean="0">
                <a:solidFill>
                  <a:schemeClr val="accent4">
                    <a:lumMod val="75000"/>
                  </a:schemeClr>
                </a:solidFill>
              </a:rPr>
              <a:t>set goals, and monitor progress  on attaining goals for future success</a:t>
            </a:r>
            <a:r>
              <a:rPr lang="en-US" sz="1200" baseline="0" dirty="0" smtClean="0">
                <a:solidFill>
                  <a:schemeClr val="accent4">
                    <a:lumMod val="75000"/>
                  </a:schemeClr>
                </a:solidFill>
              </a:rPr>
              <a:t>; and</a:t>
            </a:r>
            <a:r>
              <a:rPr lang="en-US" sz="1200" dirty="0" smtClean="0">
                <a:solidFill>
                  <a:srgbClr val="FF0000"/>
                </a:solidFill>
              </a:rPr>
              <a:t> </a:t>
            </a:r>
            <a:r>
              <a:rPr lang="en-US" sz="1200" dirty="0" smtClean="0">
                <a:solidFill>
                  <a:srgbClr val="0070C0"/>
                </a:solidFill>
              </a:rPr>
              <a:t>advocate to improve or maintain positive mental and emotional health for self and others.</a:t>
            </a:r>
            <a:endParaRPr lang="en-US" sz="1200"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p:txBody>
      </p:sp>
      <p:sp>
        <p:nvSpPr>
          <p:cNvPr id="4" name="Slide Number Placeholder 3"/>
          <p:cNvSpPr>
            <a:spLocks noGrp="1"/>
          </p:cNvSpPr>
          <p:nvPr>
            <p:ph type="sldNum" sz="quarter" idx="10"/>
          </p:nvPr>
        </p:nvSpPr>
        <p:spPr/>
        <p:txBody>
          <a:bodyPr/>
          <a:lstStyle/>
          <a:p>
            <a:fld id="{A7C89CF4-0B15-4C56-8816-F515FCA2EA8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p:txBody>
      </p:sp>
      <p:sp>
        <p:nvSpPr>
          <p:cNvPr id="4" name="Slide Number Placeholder 3"/>
          <p:cNvSpPr>
            <a:spLocks noGrp="1"/>
          </p:cNvSpPr>
          <p:nvPr>
            <p:ph type="sldNum" sz="quarter" idx="10"/>
          </p:nvPr>
        </p:nvSpPr>
        <p:spPr/>
        <p:txBody>
          <a:bodyPr/>
          <a:lstStyle/>
          <a:p>
            <a:fld id="{A7C89CF4-0B15-4C56-8816-F515FCA2EA8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p:txBody>
      </p:sp>
      <p:sp>
        <p:nvSpPr>
          <p:cNvPr id="4" name="Slide Number Placeholder 3"/>
          <p:cNvSpPr>
            <a:spLocks noGrp="1"/>
          </p:cNvSpPr>
          <p:nvPr>
            <p:ph type="sldNum" sz="quarter" idx="10"/>
          </p:nvPr>
        </p:nvSpPr>
        <p:spPr/>
        <p:txBody>
          <a:bodyPr/>
          <a:lstStyle/>
          <a:p>
            <a:fld id="{A7C89CF4-0B15-4C56-8816-F515FCA2EA8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FF0000"/>
                </a:solidFill>
              </a:rPr>
              <a:t>Prepared Graduate Competencies define the skills and concepts Center High School graduates will utilize as an outcome of mastery of the Comprehensive Health Education Standards taught grades PreK-12.  </a:t>
            </a:r>
          </a:p>
          <a:p>
            <a:endParaRPr lang="en-US" baseline="0" dirty="0" smtClean="0">
              <a:solidFill>
                <a:srgbClr val="FF0000"/>
              </a:solidFill>
            </a:endParaRPr>
          </a:p>
          <a:p>
            <a:r>
              <a:rPr lang="en-US" baseline="0" dirty="0" smtClean="0">
                <a:solidFill>
                  <a:srgbClr val="FF0000"/>
                </a:solidFill>
              </a:rPr>
              <a:t>Prepared Graduates in the Prevention and Risk Management standard will apply knowledge and skills to make health-enhancing decisions regarding the use of alcohol, tobacco and other drugs, apply knowledge and skills that promote healthy and violence free relationships, and apply personal safety knowledge and skills to prevent and treat intentional or unintentional injury.</a:t>
            </a:r>
          </a:p>
        </p:txBody>
      </p:sp>
      <p:sp>
        <p:nvSpPr>
          <p:cNvPr id="4" name="Slide Number Placeholder 3"/>
          <p:cNvSpPr>
            <a:spLocks noGrp="1"/>
          </p:cNvSpPr>
          <p:nvPr>
            <p:ph type="sldNum" sz="quarter" idx="10"/>
          </p:nvPr>
        </p:nvSpPr>
        <p:spPr/>
        <p:txBody>
          <a:bodyPr/>
          <a:lstStyle/>
          <a:p>
            <a:fld id="{A7C89CF4-0B15-4C56-8816-F515FCA2EA8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grade level expectations for the Prevention and Risk Management standard are that the student is able to </a:t>
            </a:r>
            <a:r>
              <a:rPr lang="en-US" sz="1200" dirty="0" smtClean="0">
                <a:solidFill>
                  <a:schemeClr val="accent6">
                    <a:lumMod val="75000"/>
                  </a:schemeClr>
                </a:solidFill>
              </a:rPr>
              <a:t>understand impact of individuals’ use or nonuse of alcohol or other drugs;</a:t>
            </a:r>
            <a:r>
              <a:rPr lang="en-US" sz="1200" baseline="0" dirty="0" smtClean="0">
                <a:solidFill>
                  <a:schemeClr val="accent6">
                    <a:lumMod val="75000"/>
                  </a:schemeClr>
                </a:solidFill>
              </a:rPr>
              <a:t> </a:t>
            </a:r>
            <a:r>
              <a:rPr lang="en-US" sz="1200" dirty="0" smtClean="0">
                <a:solidFill>
                  <a:srgbClr val="92D050"/>
                </a:solidFill>
              </a:rPr>
              <a:t>analyze the factors that influence a person’s decision to use or not use alcohol, tobacco, and other drugs; </a:t>
            </a:r>
            <a:r>
              <a:rPr lang="en-US" sz="1200" dirty="0" smtClean="0">
                <a:solidFill>
                  <a:srgbClr val="FF0000"/>
                </a:solidFill>
              </a:rPr>
              <a:t>develop interpersonal communication skills to refuse or avoid alcohol, tobacco, and other drugs; </a:t>
            </a:r>
            <a:r>
              <a:rPr lang="en-US" sz="1200" dirty="0" smtClean="0">
                <a:solidFill>
                  <a:srgbClr val="00B0F0"/>
                </a:solidFill>
              </a:rPr>
              <a:t>develop self-management skills to improve health by staying tobacco, alcohol, and other drug free; </a:t>
            </a:r>
            <a:r>
              <a:rPr lang="en-US" sz="1200" dirty="0" smtClean="0"/>
              <a:t>analyze the factors that influence community and societal beliefs that underlie violence, and describe relationships, attitudes, behavior, and vulnerability to violence.</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other high school Prevention and Risk Management expectations are that students will be able to </a:t>
            </a:r>
            <a:r>
              <a:rPr lang="en-US" sz="1200" dirty="0" smtClean="0">
                <a:solidFill>
                  <a:schemeClr val="accent6">
                    <a:lumMod val="75000"/>
                  </a:schemeClr>
                </a:solidFill>
              </a:rPr>
              <a:t>analyze the underling causes of self-harming behavior, harming others, and steps involved in seeking help;</a:t>
            </a:r>
            <a:r>
              <a:rPr lang="en-US" sz="1200" baseline="0" dirty="0" smtClean="0">
                <a:solidFill>
                  <a:schemeClr val="accent6">
                    <a:lumMod val="75000"/>
                  </a:schemeClr>
                </a:solidFill>
              </a:rPr>
              <a:t> </a:t>
            </a:r>
            <a:r>
              <a:rPr lang="en-US" sz="1200" dirty="0" smtClean="0">
                <a:solidFill>
                  <a:srgbClr val="92D050"/>
                </a:solidFill>
              </a:rPr>
              <a:t>identify the emotional and physical consequences of violence, and find strategies to deal with, prevent, and report them; </a:t>
            </a:r>
            <a:r>
              <a:rPr lang="en-US" sz="1200" dirty="0" smtClean="0">
                <a:solidFill>
                  <a:srgbClr val="FF0000"/>
                </a:solidFill>
              </a:rPr>
              <a:t>access valid information and resources that provide information about sexual assault and violence;</a:t>
            </a:r>
            <a:r>
              <a:rPr lang="en-US" sz="1200" baseline="0" dirty="0" smtClean="0">
                <a:solidFill>
                  <a:srgbClr val="FF0000"/>
                </a:solidFill>
              </a:rPr>
              <a:t> </a:t>
            </a:r>
            <a:r>
              <a:rPr lang="en-US" sz="1200" dirty="0" smtClean="0">
                <a:solidFill>
                  <a:srgbClr val="00B0F0"/>
                </a:solidFill>
              </a:rPr>
              <a:t>demonstrate verbal and nonverbal communication skills and strategies to prevent violence; </a:t>
            </a:r>
            <a:r>
              <a:rPr lang="en-US" sz="1200" dirty="0" smtClean="0"/>
              <a:t>advocate for changes in the home, school, or community that would increase safety.</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olidFill>
                <a:srgbClr val="FF0000"/>
              </a:solidFill>
            </a:endParaRPr>
          </a:p>
          <a:p>
            <a:r>
              <a:rPr lang="en-US" dirty="0" smtClean="0">
                <a:solidFill>
                  <a:srgbClr val="FF0000"/>
                </a:solidFill>
              </a:rPr>
              <a:t>There are three comprehensive health education standards for every grade level PreK-12.  They are</a:t>
            </a:r>
            <a:r>
              <a:rPr lang="en-US" baseline="0" dirty="0" smtClean="0">
                <a:solidFill>
                  <a:srgbClr val="FF0000"/>
                </a:solidFill>
              </a:rPr>
              <a:t> Physical &amp; Personal Wellness, Emotional and Social Wellness, and Prevention &amp; Risk Management.  Each standard has defined grade level expectations.  These grade level expectations scaffold upon each other to prepare students to graduate into the “real” world armed with the skills and concepts necessary to maintain personal health and wellness.  These are skills that students will use throughout their lifetime.  In addition, when students learn to apply and use these skills, they will be more successfully academically and will be more likely to reach personal and career goals.  The Comprehensive Health Education Standards are clearly in line with the Center School District core belief that we are preparing our students to be successful in life.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7C89CF4-0B15-4C56-8816-F515FCA2EA8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FF0000"/>
                </a:solidFill>
              </a:rPr>
              <a:t>Prepared Graduate Competencies define the skills and concepts Center High School graduates will utilize as an outcome of mastery of the Comprehensive Health Education Standards taught grades PreK-12.  </a:t>
            </a:r>
          </a:p>
          <a:p>
            <a:endParaRPr lang="en-US" baseline="0" dirty="0" smtClean="0">
              <a:solidFill>
                <a:srgbClr val="FF0000"/>
              </a:solidFill>
            </a:endParaRPr>
          </a:p>
          <a:p>
            <a:r>
              <a:rPr lang="en-US" baseline="0" dirty="0" smtClean="0">
                <a:solidFill>
                  <a:srgbClr val="FF0000"/>
                </a:solidFill>
              </a:rPr>
              <a:t>Prepared Graduates in the Physical and Personal Wellness standard will participate regularly in physical activity, achieve and maintain a health-enhancing level of physical fitness, apply knowledge and skills to engage in lifelong healthy eating, apply knowledge and skills necessary to make personal decisions that promote healthy relationships and sexual and reproductive health, and apply knowledge and skills related to health promotion, disease prevention, and health maintenance.</a:t>
            </a:r>
          </a:p>
        </p:txBody>
      </p:sp>
      <p:sp>
        <p:nvSpPr>
          <p:cNvPr id="4" name="Slide Number Placeholder 3"/>
          <p:cNvSpPr>
            <a:spLocks noGrp="1"/>
          </p:cNvSpPr>
          <p:nvPr>
            <p:ph type="sldNum" sz="quarter" idx="10"/>
          </p:nvPr>
        </p:nvSpPr>
        <p:spPr/>
        <p:txBody>
          <a:bodyPr/>
          <a:lstStyle/>
          <a:p>
            <a:fld id="{A7C89CF4-0B15-4C56-8816-F515FCA2EA8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slide of the high school expectations at a glance.  </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health standards</a:t>
            </a:r>
            <a:r>
              <a:rPr lang="en-US" baseline="0" dirty="0" smtClean="0"/>
              <a:t> are listed in the Comprehensive Health &amp; PE Standards document.  </a:t>
            </a:r>
            <a:r>
              <a:rPr lang="en-US" dirty="0" smtClean="0"/>
              <a:t>This is the standard document</a:t>
            </a:r>
            <a:r>
              <a:rPr lang="en-US" baseline="0" dirty="0" smtClean="0"/>
              <a:t> template. Each grade level expectation for the standards is listed in this format in the document. Through this PowerPoint, we have covered most of the information included in these tables.  The standard is at the top of the page.  The graduate level competency is then listed below the standard.  Next, you will see the grade level expectation.  For this grade level expectation, the evidence outcomes are listed.  The column to the right includes resources and information to help with teaching the expectation.  These include inquiry questions, relevance and application, and nature of health.  </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page</a:t>
            </a:r>
            <a:r>
              <a:rPr lang="en-US" baseline="0" smtClean="0"/>
              <a:t> is specific to the elementary, but can be revised slightly as a resource page for MS &amp; HS.)</a:t>
            </a:r>
          </a:p>
          <a:p>
            <a:endParaRPr lang="en-US" baseline="0" smtClean="0"/>
          </a:p>
          <a:p>
            <a:r>
              <a:rPr lang="en-US" baseline="0" smtClean="0"/>
              <a:t>So, how do you effectively implement these standards without a dedicated health education class.  Are you feeling a bit overwhelmed?  We understand that it may even be impossible to implement with complete fidelity and mastery all of these standards given the other demands on class time.  However, given the importance of health education to not only the health of the students, but also their academic success and future realization of goals, it is important that we attempt to provide as much health education as possible.  In fact, health education can be even more impactful when integrated into other content areas.  So, you can first become familiar with the standards.  You have begun this process by listening to this PowerPoint.  Thank you!  Next, find ways to integrate the standards into other academic disciplines that you teach.  Make healthy messages a part of your classroom culture.  Utilize the language of health education throughout the school day.  Encourage the use of skills learned through health education in your classroom.  Finally, utilize the resources at the links provided for ideas about teaching to the health education standards as well as how to integrate into other academic disciplines.  Included in these links are concept maps that link to the other content areas and their standards.  Finally, please do not hesitate to access the help your health education coordinators—Katrina Ruggles, Marsha Felmlee, and Carla Smith.  All three have had extensive training in the implementation of the health standards across the grade levels.</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685800" lvl="1" indent="-228600">
              <a:buNone/>
            </a:pPr>
            <a:endParaRPr lang="en-US" baseline="0" dirty="0" smtClean="0"/>
          </a:p>
          <a:p>
            <a:pPr marL="685800" lvl="1" indent="-228600">
              <a:buAutoNum type="arabicPeriod"/>
            </a:pPr>
            <a:endParaRPr lang="en-US" baseline="0" dirty="0" smtClean="0"/>
          </a:p>
          <a:p>
            <a:pPr marL="685800" lvl="1" indent="-228600">
              <a:buAutoNum type="arabicPeriod"/>
            </a:pPr>
            <a:endParaRPr lang="en-US" baseline="0" dirty="0" smtClean="0"/>
          </a:p>
          <a:p>
            <a:pPr marL="685800" lvl="1" indent="-228600">
              <a:buAutoNum type="arabicPeriod"/>
            </a:pP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Grade level expectations are defined for each standard.  Grade level expectations describe concepts and skills the student must master for that school year. For students in high school, for the Physical and Personal Wellness standard, students are expected to </a:t>
            </a:r>
            <a:r>
              <a:rPr lang="en-US" sz="1200" dirty="0" smtClean="0">
                <a:solidFill>
                  <a:schemeClr val="accent6"/>
                </a:solidFill>
              </a:rPr>
              <a:t>analyze the benefits of a healthy diet and the consequences of an unhealthy diet;</a:t>
            </a:r>
            <a:r>
              <a:rPr lang="en-US" sz="1200" baseline="0" dirty="0" smtClean="0">
                <a:solidFill>
                  <a:schemeClr val="accent6"/>
                </a:solidFill>
              </a:rPr>
              <a:t> </a:t>
            </a:r>
            <a:r>
              <a:rPr lang="en-US" sz="1200" dirty="0" smtClean="0">
                <a:solidFill>
                  <a:schemeClr val="tx2">
                    <a:lumMod val="60000"/>
                    <a:lumOff val="40000"/>
                  </a:schemeClr>
                </a:solidFill>
              </a:rPr>
              <a:t>analyze how family, peers, media, culture, and technology influence healthy eating choices;</a:t>
            </a:r>
            <a:r>
              <a:rPr lang="en-US" sz="1200" baseline="0" dirty="0" smtClean="0">
                <a:solidFill>
                  <a:schemeClr val="tx2">
                    <a:lumMod val="60000"/>
                    <a:lumOff val="40000"/>
                  </a:schemeClr>
                </a:solidFill>
              </a:rPr>
              <a:t> </a:t>
            </a:r>
            <a:r>
              <a:rPr lang="en-US" sz="1200" dirty="0" smtClean="0">
                <a:solidFill>
                  <a:schemeClr val="accent1">
                    <a:lumMod val="50000"/>
                  </a:schemeClr>
                </a:solidFill>
              </a:rPr>
              <a:t>demonstrate ways to take responsibility for life long healthy eating;</a:t>
            </a:r>
            <a:r>
              <a:rPr lang="en-US" sz="1200" baseline="0" dirty="0" smtClean="0">
                <a:solidFill>
                  <a:schemeClr val="accent1">
                    <a:lumMod val="50000"/>
                  </a:schemeClr>
                </a:solidFill>
              </a:rPr>
              <a:t> </a:t>
            </a:r>
            <a:r>
              <a:rPr lang="en-US" sz="1200" dirty="0" smtClean="0">
                <a:solidFill>
                  <a:srgbClr val="FF0000"/>
                </a:solidFill>
              </a:rPr>
              <a:t>use decision-making process to make healthy decisions about relationships and sexual health;</a:t>
            </a:r>
            <a:r>
              <a:rPr lang="en-US" sz="1200" baseline="0" dirty="0" smtClean="0">
                <a:solidFill>
                  <a:srgbClr val="FF0000"/>
                </a:solidFill>
              </a:rPr>
              <a:t> </a:t>
            </a:r>
            <a:r>
              <a:rPr lang="en-US" sz="1200" dirty="0" smtClean="0">
                <a:solidFill>
                  <a:srgbClr val="0070C0"/>
                </a:solidFill>
              </a:rPr>
              <a:t>support others in making positive and healthful choices about sexual activity;</a:t>
            </a:r>
            <a:r>
              <a:rPr lang="en-US" sz="1200" baseline="0" dirty="0" smtClean="0">
                <a:solidFill>
                  <a:srgbClr val="0070C0"/>
                </a:solidFill>
              </a:rPr>
              <a:t> and </a:t>
            </a:r>
            <a:r>
              <a:rPr lang="en-US" sz="1200" dirty="0" smtClean="0">
                <a:solidFill>
                  <a:schemeClr val="accent4">
                    <a:lumMod val="75000"/>
                  </a:schemeClr>
                </a:solidFill>
              </a:rPr>
              <a:t>develop and maintain the ongoing evaluation of factors that impact health, and modify lifestyle accordingly.</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lnSpc>
                <a:spcPct val="100000"/>
              </a:lnSpc>
              <a:spcBef>
                <a:spcPts val="0"/>
              </a:spcBef>
              <a:spcAft>
                <a:spcPts val="0"/>
              </a:spcAft>
            </a:pPr>
            <a:r>
              <a:rPr lang="en-US" sz="1200" kern="1200" baseline="0" dirty="0" smtClean="0">
                <a:solidFill>
                  <a:schemeClr val="tx1"/>
                </a:solidFill>
                <a:latin typeface="+mn-lt"/>
                <a:ea typeface="+mn-ea"/>
                <a:cs typeface="+mn-cs"/>
              </a:rPr>
              <a:t>Each grade level expectation relates back to the Graduate Level Competencies for its standard.  In addition, each expectation has a list of evidence outcomes to demonstrate mastery.  For the standard Physical and Personal Wellness, the first expectation was to [READ EXPECTATION].  This will ensure that prepared graduates will be able to apply knowledge and skills to engage in lifelong healthy eating.  How do we know that a student in high school has mastered this grade level expectation?  They will be able to [READ EVIDENCE OUTCOMES]</a:t>
            </a:r>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p:txBody>
      </p:sp>
      <p:sp>
        <p:nvSpPr>
          <p:cNvPr id="4" name="Slide Number Placeholder 3"/>
          <p:cNvSpPr>
            <a:spLocks noGrp="1"/>
          </p:cNvSpPr>
          <p:nvPr>
            <p:ph type="sldNum" sz="quarter" idx="10"/>
          </p:nvPr>
        </p:nvSpPr>
        <p:spPr/>
        <p:txBody>
          <a:bodyPr/>
          <a:lstStyle/>
          <a:p>
            <a:fld id="{A7C89CF4-0B15-4C56-8816-F515FCA2EA8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a:p>
            <a:endParaRPr lang="en-US" dirty="0"/>
          </a:p>
        </p:txBody>
      </p:sp>
      <p:sp>
        <p:nvSpPr>
          <p:cNvPr id="4" name="Slide Number Placeholder 3"/>
          <p:cNvSpPr>
            <a:spLocks noGrp="1"/>
          </p:cNvSpPr>
          <p:nvPr>
            <p:ph type="sldNum" sz="quarter" idx="10"/>
          </p:nvPr>
        </p:nvSpPr>
        <p:spPr/>
        <p:txBody>
          <a:bodyPr/>
          <a:lstStyle/>
          <a:p>
            <a:fld id="{A7C89CF4-0B15-4C56-8816-F515FCA2EA8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p:txBody>
      </p:sp>
      <p:sp>
        <p:nvSpPr>
          <p:cNvPr id="4" name="Slide Number Placeholder 3"/>
          <p:cNvSpPr>
            <a:spLocks noGrp="1"/>
          </p:cNvSpPr>
          <p:nvPr>
            <p:ph type="sldNum" sz="quarter" idx="10"/>
          </p:nvPr>
        </p:nvSpPr>
        <p:spPr/>
        <p:txBody>
          <a:bodyPr/>
          <a:lstStyle/>
          <a:p>
            <a:fld id="{A7C89CF4-0B15-4C56-8816-F515FCA2EA8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expectation [READ], prepared graduates will [READ]. Evidence outcomes show that students can [READ]</a:t>
            </a:r>
          </a:p>
        </p:txBody>
      </p:sp>
      <p:sp>
        <p:nvSpPr>
          <p:cNvPr id="4" name="Slide Number Placeholder 3"/>
          <p:cNvSpPr>
            <a:spLocks noGrp="1"/>
          </p:cNvSpPr>
          <p:nvPr>
            <p:ph type="sldNum" sz="quarter" idx="10"/>
          </p:nvPr>
        </p:nvSpPr>
        <p:spPr/>
        <p:txBody>
          <a:bodyPr/>
          <a:lstStyle/>
          <a:p>
            <a:fld id="{A7C89CF4-0B15-4C56-8816-F515FCA2EA8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12/9/2013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0DD4A-9B98-4E8A-9D28-EE0548467218}"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E0DD4A-9B98-4E8A-9D28-EE0548467218}"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01A7-848B-4D83-B15C-53DC2AFDA6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E0DD4A-9B98-4E8A-9D28-EE0548467218}"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E0DD4A-9B98-4E8A-9D28-EE0548467218}"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E0DD4A-9B98-4E8A-9D28-EE0548467218}"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0DD4A-9B98-4E8A-9D28-EE0548467218}"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D01A7-848B-4D83-B15C-53DC2AFDA6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E0DD4A-9B98-4E8A-9D28-EE0548467218}"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D01A7-848B-4D83-B15C-53DC2AFDA66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BE0DD4A-9B98-4E8A-9D28-EE0548467218}" type="datetimeFigureOut">
              <a:rPr lang="en-US" smtClean="0"/>
              <a:pPr/>
              <a:t>12/9/2013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08D01A7-848B-4D83-B15C-53DC2AFDA6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BE0DD4A-9B98-4E8A-9D28-EE0548467218}" type="datetimeFigureOut">
              <a:rPr lang="en-US" smtClean="0"/>
              <a:pPr/>
              <a:t>12/9/2013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08D01A7-848B-4D83-B15C-53DC2AFDA6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audio" Target="../media/audio10.wav"/><Relationship Id="rId5" Type="http://schemas.openxmlformats.org/officeDocument/2006/relationships/image" Target="../media/image19.png"/><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audio" Target="../media/audio11.wav"/><Relationship Id="rId5" Type="http://schemas.openxmlformats.org/officeDocument/2006/relationships/image" Target="../media/image20.png"/><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22.png"/><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audio" Target="../media/audio13.wav"/><Relationship Id="rId5" Type="http://schemas.openxmlformats.org/officeDocument/2006/relationships/image" Target="../media/image23.png"/><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audio" Target="../media/audio14.wav"/><Relationship Id="rId5" Type="http://schemas.openxmlformats.org/officeDocument/2006/relationships/image" Target="../media/image16.png"/><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audio" Target="../media/audio15.wav"/><Relationship Id="rId5" Type="http://schemas.openxmlformats.org/officeDocument/2006/relationships/image" Target="../media/image24.png"/><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audio" Target="../media/audio16.wav"/><Relationship Id="rId5" Type="http://schemas.openxmlformats.org/officeDocument/2006/relationships/image" Target="../media/image25.png"/><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27.png"/><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0.png"/><Relationship Id="rId2" Type="http://schemas.openxmlformats.org/officeDocument/2006/relationships/slideLayout" Target="../slideLayouts/slideLayout8.xml"/><Relationship Id="rId1" Type="http://schemas.openxmlformats.org/officeDocument/2006/relationships/audio" Target="../media/audio18.wav"/><Relationship Id="rId6" Type="http://schemas.openxmlformats.org/officeDocument/2006/relationships/image" Target="../media/image29.wmf"/><Relationship Id="rId5" Type="http://schemas.openxmlformats.org/officeDocument/2006/relationships/image" Target="../media/image26.wmf"/><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1.png"/><Relationship Id="rId2" Type="http://schemas.openxmlformats.org/officeDocument/2006/relationships/slideLayout" Target="../slideLayouts/slideLayout8.xml"/><Relationship Id="rId1" Type="http://schemas.openxmlformats.org/officeDocument/2006/relationships/audio" Target="../media/audio19.wav"/><Relationship Id="rId6" Type="http://schemas.openxmlformats.org/officeDocument/2006/relationships/image" Target="../media/image29.wmf"/><Relationship Id="rId5" Type="http://schemas.openxmlformats.org/officeDocument/2006/relationships/image" Target="../media/image26.wmf"/><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audio" Target="../media/audio20.wav"/><Relationship Id="rId5" Type="http://schemas.openxmlformats.org/officeDocument/2006/relationships/image" Target="../media/image32.png"/><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audio" Target="../media/audio21.wav"/><Relationship Id="rId5" Type="http://schemas.openxmlformats.org/officeDocument/2006/relationships/image" Target="../media/image33.png"/><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audio" Target="../media/audio22.wav"/><Relationship Id="rId5" Type="http://schemas.openxmlformats.org/officeDocument/2006/relationships/image" Target="../media/image34.png"/><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audio" Target="../media/audio23.wav"/><Relationship Id="rId5" Type="http://schemas.openxmlformats.org/officeDocument/2006/relationships/image" Target="../media/image35.png"/><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audio" Target="../media/audio24.wav"/><Relationship Id="rId5" Type="http://schemas.openxmlformats.org/officeDocument/2006/relationships/image" Target="../media/image36.png"/><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audio" Target="../media/audio25.wav"/><Relationship Id="rId5" Type="http://schemas.openxmlformats.org/officeDocument/2006/relationships/image" Target="../media/image37.png"/><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audio" Target="../media/audio26.wav"/><Relationship Id="rId5" Type="http://schemas.openxmlformats.org/officeDocument/2006/relationships/image" Target="../media/image38.png"/><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audio" Target="../media/audio27.wav"/><Relationship Id="rId5" Type="http://schemas.openxmlformats.org/officeDocument/2006/relationships/image" Target="../media/image39.png"/><Relationship Id="rId4"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audio" Target="../media/audio28.wav"/><Relationship Id="rId5" Type="http://schemas.openxmlformats.org/officeDocument/2006/relationships/image" Target="../media/image40.png"/><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audio" Target="../media/audio29.wav"/><Relationship Id="rId5" Type="http://schemas.openxmlformats.org/officeDocument/2006/relationships/image" Target="../media/image41.png"/><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7.png"/><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audio" Target="../media/audio30.wav"/><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audio" Target="../media/audio31.wav"/><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5.png"/><Relationship Id="rId2" Type="http://schemas.openxmlformats.org/officeDocument/2006/relationships/slideLayout" Target="../slideLayouts/slideLayout9.xml"/><Relationship Id="rId1" Type="http://schemas.openxmlformats.org/officeDocument/2006/relationships/audio" Target="../media/audio32.wav"/><Relationship Id="rId6" Type="http://schemas.openxmlformats.org/officeDocument/2006/relationships/hyperlink" Target="http://www.cde.state.co.us/sitoolkit/" TargetMode="External"/><Relationship Id="rId5" Type="http://schemas.openxmlformats.org/officeDocument/2006/relationships/hyperlink" Target="http://colegacy.org/comprehensive-pe-and-health-standards/teach-it/" TargetMode="External"/><Relationship Id="rId4" Type="http://schemas.openxmlformats.org/officeDocument/2006/relationships/image" Target="../media/image44.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audio" Target="../media/audio33.wav"/><Relationship Id="rId5" Type="http://schemas.openxmlformats.org/officeDocument/2006/relationships/image" Target="../media/image46.png"/><Relationship Id="rId4" Type="http://schemas.openxmlformats.org/officeDocument/2006/relationships/hyperlink" Target="https://www.surveymonkey.com/s/YSHKBZ5"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8.xml"/><Relationship Id="rId1" Type="http://schemas.openxmlformats.org/officeDocument/2006/relationships/audio" Target="../media/audio4.wav"/><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audio" Target="../media/audio5.wav"/><Relationship Id="rId5" Type="http://schemas.openxmlformats.org/officeDocument/2006/relationships/image" Target="../media/image14.pn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audio" Target="../media/audio6.wav"/><Relationship Id="rId5" Type="http://schemas.openxmlformats.org/officeDocument/2006/relationships/image" Target="../media/image15.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audio" Target="../media/audio7.wav"/><Relationship Id="rId5" Type="http://schemas.openxmlformats.org/officeDocument/2006/relationships/image" Target="../media/image16.png"/><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audio" Target="../media/audio8.wav"/><Relationship Id="rId5" Type="http://schemas.openxmlformats.org/officeDocument/2006/relationships/image" Target="../media/image17.png"/><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audio" Target="../media/audio9.wav"/><Relationship Id="rId5" Type="http://schemas.openxmlformats.org/officeDocument/2006/relationships/image" Target="../media/image18.png"/><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8077200" cy="3962400"/>
          </a:xfrm>
        </p:spPr>
        <p:txBody>
          <a:bodyPr>
            <a:noAutofit/>
          </a:bodyPr>
          <a:lstStyle/>
          <a:p>
            <a:pPr algn="ctr"/>
            <a:r>
              <a:rPr lang="en-US" sz="6000" dirty="0" smtClean="0"/>
              <a:t>Colorado Comprehensive Health Education Standards</a:t>
            </a:r>
            <a:endParaRPr lang="en-US" sz="6000" dirty="0"/>
          </a:p>
        </p:txBody>
      </p:sp>
      <p:sp>
        <p:nvSpPr>
          <p:cNvPr id="3" name="Subtitle 2"/>
          <p:cNvSpPr>
            <a:spLocks noGrp="1"/>
          </p:cNvSpPr>
          <p:nvPr>
            <p:ph type="subTitle" idx="1"/>
          </p:nvPr>
        </p:nvSpPr>
        <p:spPr>
          <a:xfrm>
            <a:off x="914400" y="5562600"/>
            <a:ext cx="7315200" cy="838200"/>
          </a:xfrm>
        </p:spPr>
        <p:txBody>
          <a:bodyPr>
            <a:normAutofit/>
          </a:bodyPr>
          <a:lstStyle/>
          <a:p>
            <a:pPr algn="ctr"/>
            <a:r>
              <a:rPr lang="en-US" sz="4400" dirty="0" smtClean="0"/>
              <a:t>High School</a:t>
            </a:r>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305800" y="5943600"/>
            <a:ext cx="457200" cy="457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371600"/>
            <a:ext cx="9220200" cy="5562600"/>
          </a:xfrm>
        </p:spPr>
        <p:txBody>
          <a:bodyPr>
            <a:noAutofit/>
          </a:bodyPr>
          <a:lstStyle/>
          <a:p>
            <a:r>
              <a:rPr lang="en-US" sz="2200" dirty="0" smtClean="0">
                <a:solidFill>
                  <a:srgbClr val="0070C0"/>
                </a:solidFill>
              </a:rPr>
              <a:t>5. Support others in making positive and healthful choices about sexual activity.</a:t>
            </a:r>
          </a:p>
          <a:p>
            <a:pPr marL="914400" lvl="1" indent="-457200"/>
            <a:r>
              <a:rPr lang="en-US" sz="2000" b="1" dirty="0" smtClean="0"/>
              <a:t>Prepared Graduates</a:t>
            </a:r>
            <a:r>
              <a:rPr lang="en-US" sz="2000" dirty="0" smtClean="0"/>
              <a:t>: </a:t>
            </a:r>
            <a:r>
              <a:rPr lang="en-US" sz="2000" dirty="0" smtClean="0">
                <a:solidFill>
                  <a:srgbClr val="0070C0"/>
                </a:solidFill>
              </a:rPr>
              <a:t>Apply knowledge and skills necessary to make personal decisions that promote healthy relationships and sexual and reproductive health.</a:t>
            </a:r>
          </a:p>
          <a:p>
            <a:pPr marL="914400" lvl="1" indent="-457200"/>
            <a:r>
              <a:rPr lang="en-US" sz="2000" b="1" dirty="0" smtClean="0"/>
              <a:t>Evidence Outcomes:</a:t>
            </a:r>
          </a:p>
          <a:p>
            <a:pPr marL="914400" lvl="1" indent="-457200"/>
            <a:r>
              <a:rPr lang="en-US" sz="2000" b="1" dirty="0" smtClean="0"/>
              <a:t>	Students can:</a:t>
            </a:r>
          </a:p>
          <a:p>
            <a:pPr marL="914400" lvl="1" indent="-457200"/>
            <a:r>
              <a:rPr lang="en-US" sz="2000" b="1" dirty="0" smtClean="0"/>
              <a:t>	</a:t>
            </a:r>
            <a:r>
              <a:rPr lang="en-US" sz="1950" dirty="0" smtClean="0">
                <a:solidFill>
                  <a:schemeClr val="accent4">
                    <a:lumMod val="75000"/>
                  </a:schemeClr>
                </a:solidFill>
              </a:rPr>
              <a:t>a) Demonstrate ways to encourage friends to remain sexually abstinent or return to abstinence if sexually active</a:t>
            </a:r>
          </a:p>
          <a:p>
            <a:pPr marL="914400" lvl="1" indent="-457200"/>
            <a:r>
              <a:rPr lang="en-US" sz="1950" dirty="0" smtClean="0">
                <a:solidFill>
                  <a:schemeClr val="accent4">
                    <a:lumMod val="75000"/>
                  </a:schemeClr>
                </a:solidFill>
              </a:rPr>
              <a:t>	b) Communicate the benefits of avoiding or reducing the risk of unwanted pregnancy and sexually transmitted diseases, including HIV</a:t>
            </a:r>
          </a:p>
          <a:p>
            <a:pPr marL="914400" lvl="1" indent="-457200"/>
            <a:r>
              <a:rPr lang="en-US" sz="1950" dirty="0" smtClean="0">
                <a:solidFill>
                  <a:schemeClr val="accent4">
                    <a:lumMod val="75000"/>
                  </a:schemeClr>
                </a:solidFill>
              </a:rPr>
              <a:t>	c) Communicate the importance of HIV and sexually transmitted disease testing and counseling to those who are sexually active</a:t>
            </a:r>
          </a:p>
          <a:p>
            <a:pPr marL="914400" lvl="1" indent="-457200"/>
            <a:r>
              <a:rPr lang="en-US" sz="1950" dirty="0" smtClean="0">
                <a:solidFill>
                  <a:schemeClr val="accent4">
                    <a:lumMod val="75000"/>
                  </a:schemeClr>
                </a:solidFill>
              </a:rPr>
              <a:t>	</a:t>
            </a:r>
            <a:endParaRPr lang="en-US" sz="22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Picture 2" descr="C:\Documents and Settings\csmith\Local Settings\Temporary Internet Files\Content.IE5\1KMB5FP3\MC900232730[1].wmf"/>
          <p:cNvPicPr>
            <a:picLocks noChangeAspect="1" noChangeArrowheads="1"/>
          </p:cNvPicPr>
          <p:nvPr/>
        </p:nvPicPr>
        <p:blipFill>
          <a:blip r:embed="rId4" cstate="print"/>
          <a:srcRect/>
          <a:stretch>
            <a:fillRect/>
          </a:stretch>
        </p:blipFill>
        <p:spPr bwMode="auto">
          <a:xfrm>
            <a:off x="8229600" y="0"/>
            <a:ext cx="914400" cy="1063671"/>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6019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ox(in)">
                                      <p:cBhvr>
                                        <p:cTn id="20" dur="500"/>
                                        <p:tgtEl>
                                          <p:spTgt spid="4">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ox(in)">
                                      <p:cBhvr>
                                        <p:cTn id="23" dur="500"/>
                                        <p:tgtEl>
                                          <p:spTgt spid="4">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ox(in)">
                                      <p:cBhvr>
                                        <p:cTn id="26" dur="500"/>
                                        <p:tgtEl>
                                          <p:spTgt spid="4">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ox(in)">
                                      <p:cBhvr>
                                        <p:cTn id="29" dur="500"/>
                                        <p:tgtEl>
                                          <p:spTgt spid="4">
                                            <p:txEl>
                                              <p:pRg st="6" end="6"/>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ox(in)">
                                      <p:cBhvr>
                                        <p:cTn id="32" dur="500"/>
                                        <p:tgtEl>
                                          <p:spTgt spid="4">
                                            <p:txEl>
                                              <p:pRg st="7" end="7"/>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360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371600"/>
            <a:ext cx="9220200" cy="5562600"/>
          </a:xfrm>
        </p:spPr>
        <p:txBody>
          <a:bodyPr>
            <a:noAutofit/>
          </a:bodyPr>
          <a:lstStyle/>
          <a:p>
            <a:r>
              <a:rPr lang="en-US" sz="2200" dirty="0" smtClean="0">
                <a:solidFill>
                  <a:schemeClr val="accent4">
                    <a:lumMod val="75000"/>
                  </a:schemeClr>
                </a:solidFill>
              </a:rPr>
              <a:t>6. Develop and maintain the ongoing evaluation of factors that impact health, and modify lifestyle accordingly.</a:t>
            </a:r>
          </a:p>
          <a:p>
            <a:pPr marL="914400" lvl="1" indent="-457200"/>
            <a:r>
              <a:rPr lang="en-US" sz="2000" b="1" dirty="0" smtClean="0"/>
              <a:t>Prepared Graduates</a:t>
            </a:r>
            <a:r>
              <a:rPr lang="en-US" sz="2000" dirty="0" smtClean="0"/>
              <a:t>:</a:t>
            </a:r>
            <a:r>
              <a:rPr lang="en-US" sz="2000" dirty="0" smtClean="0">
                <a:solidFill>
                  <a:srgbClr val="0070C0"/>
                </a:solidFill>
              </a:rPr>
              <a:t> Apply knowledge and skills necessary to make personal decisions that promote healthy relationships and sexual and reproductive health.</a:t>
            </a:r>
          </a:p>
          <a:p>
            <a:pPr marL="914400" lvl="1" indent="-457200"/>
            <a:r>
              <a:rPr lang="en-US" sz="2000" b="1" dirty="0" smtClean="0"/>
              <a:t>Evidence Outcomes:</a:t>
            </a:r>
          </a:p>
          <a:p>
            <a:pPr marL="914400" lvl="1" indent="-457200"/>
            <a:r>
              <a:rPr lang="en-US" sz="2000" b="1" dirty="0" smtClean="0"/>
              <a:t>	Students can:</a:t>
            </a:r>
          </a:p>
          <a:p>
            <a:pPr marL="914400" lvl="1" indent="-457200"/>
            <a:r>
              <a:rPr lang="en-US" sz="2000" b="1" dirty="0" smtClean="0"/>
              <a:t>	</a:t>
            </a:r>
            <a:r>
              <a:rPr lang="en-US" sz="1950" dirty="0" smtClean="0">
                <a:solidFill>
                  <a:schemeClr val="accent4">
                    <a:lumMod val="75000"/>
                  </a:schemeClr>
                </a:solidFill>
              </a:rPr>
              <a:t>a) Analyze the role of personal responsibility in maintaining and enhancing personal, family, and community wellness</a:t>
            </a:r>
          </a:p>
          <a:p>
            <a:pPr marL="914400" lvl="1" indent="-457200"/>
            <a:r>
              <a:rPr lang="en-US" sz="1950" dirty="0" smtClean="0">
                <a:solidFill>
                  <a:schemeClr val="accent4">
                    <a:lumMod val="75000"/>
                  </a:schemeClr>
                </a:solidFill>
              </a:rPr>
              <a:t>	b) Debate the social and ethical implications of the availability and use of technology and medical advances to support wellness</a:t>
            </a:r>
          </a:p>
          <a:p>
            <a:pPr marL="914400" lvl="1" indent="-457200"/>
            <a:r>
              <a:rPr lang="en-US" sz="1950" dirty="0" smtClean="0">
                <a:solidFill>
                  <a:schemeClr val="accent4">
                    <a:lumMod val="75000"/>
                  </a:schemeClr>
                </a:solidFill>
              </a:rPr>
              <a:t>	c) Explain the importance of health screenings, immunizations, and checkups, including screenings and examinations that are necessary to maintain healthy living.</a:t>
            </a:r>
          </a:p>
          <a:p>
            <a:pPr marL="914400" lvl="1" indent="-457200"/>
            <a:r>
              <a:rPr lang="en-US" sz="1950" dirty="0" smtClean="0">
                <a:solidFill>
                  <a:schemeClr val="accent4">
                    <a:lumMod val="75000"/>
                  </a:schemeClr>
                </a:solidFill>
              </a:rPr>
              <a:t>	</a:t>
            </a:r>
            <a:endParaRPr lang="en-US" sz="22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Picture 2" descr="C:\Documents and Settings\csmith\Local Settings\Temporary Internet Files\Content.IE5\1KMB5FP3\MC900232730[1].wmf"/>
          <p:cNvPicPr>
            <a:picLocks noChangeAspect="1" noChangeArrowheads="1"/>
          </p:cNvPicPr>
          <p:nvPr/>
        </p:nvPicPr>
        <p:blipFill>
          <a:blip r:embed="rId4" cstate="print"/>
          <a:srcRect/>
          <a:stretch>
            <a:fillRect/>
          </a:stretch>
        </p:blipFill>
        <p:spPr bwMode="auto">
          <a:xfrm>
            <a:off x="8229600" y="0"/>
            <a:ext cx="914400" cy="1063671"/>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5" cstate="print"/>
          <a:stretch>
            <a:fillRect/>
          </a:stretch>
        </p:blipFill>
        <p:spPr>
          <a:xfrm>
            <a:off x="8229600" y="6019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ox(in)">
                                      <p:cBhvr>
                                        <p:cTn id="18" dur="500"/>
                                        <p:tgtEl>
                                          <p:spTgt spid="4">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ox(in)">
                                      <p:cBhvr>
                                        <p:cTn id="21" dur="500"/>
                                        <p:tgtEl>
                                          <p:spTgt spid="4">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ox(in)">
                                      <p:cBhvr>
                                        <p:cTn id="24" dur="500"/>
                                        <p:tgtEl>
                                          <p:spTgt spid="4">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ox(in)">
                                      <p:cBhvr>
                                        <p:cTn id="27" dur="500"/>
                                        <p:tgtEl>
                                          <p:spTgt spid="4">
                                            <p:txEl>
                                              <p:pRg st="6" end="6"/>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ox(in)">
                                      <p:cBhvr>
                                        <p:cTn id="30" dur="500"/>
                                        <p:tgtEl>
                                          <p:spTgt spid="4">
                                            <p:txEl>
                                              <p:pRg st="7" end="7"/>
                                            </p:txEl>
                                          </p:spTgt>
                                        </p:tgtEl>
                                      </p:cBhvr>
                                    </p:animEffec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p:stCondLst>
                              <p:cond delay="500"/>
                            </p:stCondLst>
                            <p:childTnLst>
                              <p:par>
                                <p:cTn id="34" presetID="1" presetClass="mediacall" presetSubtype="0" fill="hold" nodeType="afterEffect">
                                  <p:stCondLst>
                                    <p:cond delay="0"/>
                                  </p:stCondLst>
                                  <p:childTnLst>
                                    <p:cmd type="call" cmd="playFrom(0.0)">
                                      <p:cBhvr>
                                        <p:cTn id="35" dur="410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normAutofit/>
          </a:bodyPr>
          <a:lstStyle/>
          <a:p>
            <a:r>
              <a:rPr lang="en-US" dirty="0" smtClean="0"/>
              <a:t>Emotional &amp; Social Wellness</a:t>
            </a:r>
            <a:endParaRPr lang="en-US" dirty="0"/>
          </a:p>
        </p:txBody>
      </p:sp>
      <p:sp>
        <p:nvSpPr>
          <p:cNvPr id="3" name="Content Placeholder 2"/>
          <p:cNvSpPr>
            <a:spLocks noGrp="1"/>
          </p:cNvSpPr>
          <p:nvPr>
            <p:ph idx="1"/>
          </p:nvPr>
        </p:nvSpPr>
        <p:spPr>
          <a:xfrm>
            <a:off x="228600" y="1775191"/>
            <a:ext cx="8458200" cy="5082809"/>
          </a:xfrm>
        </p:spPr>
        <p:txBody>
          <a:bodyPr>
            <a:normAutofit/>
          </a:bodyPr>
          <a:lstStyle/>
          <a:p>
            <a:r>
              <a:rPr lang="en-US" sz="3100" b="1" dirty="0" smtClean="0"/>
              <a:t>Prepared Graduate Competencies</a:t>
            </a:r>
          </a:p>
          <a:p>
            <a:pPr lvl="1"/>
            <a:r>
              <a:rPr lang="en-US" dirty="0" smtClean="0">
                <a:solidFill>
                  <a:srgbClr val="0070C0"/>
                </a:solidFill>
              </a:rPr>
              <a:t>Utilize knowledge and skills to enhance mental, emotional, and social well being</a:t>
            </a:r>
          </a:p>
          <a:p>
            <a:pPr lvl="1"/>
            <a:r>
              <a:rPr lang="en-US" dirty="0" smtClean="0">
                <a:solidFill>
                  <a:srgbClr val="0070C0"/>
                </a:solidFill>
              </a:rPr>
              <a:t>Exhibit responsible personal and social behavior that respects self and others</a:t>
            </a:r>
            <a:endParaRPr lang="en-US" dirty="0">
              <a:solidFill>
                <a:srgbClr val="0070C0"/>
              </a:solidFill>
            </a:endParaRPr>
          </a:p>
        </p:txBody>
      </p:sp>
      <p:pic>
        <p:nvPicPr>
          <p:cNvPr id="5" name="Picture 2" descr="C:\Documents and Settings\csmith\Local Settings\Temporary Internet Files\Content.IE5\1KMB5FP3\MC900232431[1].wmf"/>
          <p:cNvPicPr>
            <a:picLocks noChangeAspect="1" noChangeArrowheads="1"/>
          </p:cNvPicPr>
          <p:nvPr/>
        </p:nvPicPr>
        <p:blipFill>
          <a:blip r:embed="rId4" cstate="print"/>
          <a:srcRect/>
          <a:stretch>
            <a:fillRect/>
          </a:stretch>
        </p:blipFill>
        <p:spPr bwMode="auto">
          <a:xfrm>
            <a:off x="7467600" y="-21772"/>
            <a:ext cx="1625600" cy="1393371"/>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6019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1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2971800" y="1524000"/>
            <a:ext cx="6248400" cy="5334000"/>
          </a:xfrm>
        </p:spPr>
        <p:txBody>
          <a:bodyPr>
            <a:noAutofit/>
          </a:bodyPr>
          <a:lstStyle/>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r>
              <a:rPr lang="en-US" sz="2400" dirty="0" smtClean="0">
                <a:solidFill>
                  <a:srgbClr val="FF0000"/>
                </a:solidFill>
              </a:rPr>
              <a:t>1. Analyze the interrelationship of physical, mental, emotional, and social health.</a:t>
            </a:r>
          </a:p>
          <a:p>
            <a:r>
              <a:rPr lang="en-US" sz="2400" dirty="0" smtClean="0">
                <a:solidFill>
                  <a:srgbClr val="FF0000"/>
                </a:solidFill>
              </a:rPr>
              <a:t/>
            </a:r>
            <a:br>
              <a:rPr lang="en-US" sz="2400" dirty="0" smtClean="0">
                <a:solidFill>
                  <a:srgbClr val="FF0000"/>
                </a:solidFill>
              </a:rPr>
            </a:br>
            <a:r>
              <a:rPr lang="en-US" sz="2400" dirty="0" smtClean="0">
                <a:solidFill>
                  <a:schemeClr val="accent4">
                    <a:lumMod val="75000"/>
                  </a:schemeClr>
                </a:solidFill>
              </a:rPr>
              <a:t>2. Set goals, and monitor progress  on attaining goals for future success.</a:t>
            </a:r>
          </a:p>
          <a:p>
            <a:endParaRPr lang="en-US" sz="2400" dirty="0" smtClean="0">
              <a:solidFill>
                <a:schemeClr val="accent4">
                  <a:lumMod val="75000"/>
                </a:schemeClr>
              </a:solidFill>
            </a:endParaRPr>
          </a:p>
          <a:p>
            <a:r>
              <a:rPr lang="en-US" sz="2400" dirty="0" smtClean="0">
                <a:solidFill>
                  <a:srgbClr val="0070C0"/>
                </a:solidFill>
              </a:rPr>
              <a:t>3. Advocate to improve or maintain positive mental and emotional health for self and others.</a:t>
            </a: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Emotional &amp; Social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2" name="Picture 2" descr="C:\Documents and Settings\csmith\Local Settings\Temporary Internet Files\Content.IE5\1KMB5FP3\MC900232431[1].wmf"/>
          <p:cNvPicPr>
            <a:picLocks noChangeAspect="1" noChangeArrowheads="1"/>
          </p:cNvPicPr>
          <p:nvPr/>
        </p:nvPicPr>
        <p:blipFill>
          <a:blip r:embed="rId4" cstate="print"/>
          <a:srcRect/>
          <a:stretch>
            <a:fillRect/>
          </a:stretch>
        </p:blipFill>
        <p:spPr bwMode="auto">
          <a:xfrm>
            <a:off x="127000" y="2819400"/>
            <a:ext cx="2844800" cy="2438400"/>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058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ox(in)">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ox(in)">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ox(in)">
                                      <p:cBhvr>
                                        <p:cTn id="17" dur="500"/>
                                        <p:tgtEl>
                                          <p:spTgt spid="4">
                                            <p:txEl>
                                              <p:pRg st="6" end="6"/>
                                            </p:txEl>
                                          </p:spTgt>
                                        </p:tgtEl>
                                      </p:cBhvr>
                                    </p:animEffect>
                                  </p:childTnLst>
                                </p:cTn>
                              </p:par>
                            </p:childTnLst>
                          </p:cTn>
                        </p:par>
                        <p:par>
                          <p:cTn id="18" fill="hold">
                            <p:stCondLst>
                              <p:cond delay="500"/>
                            </p:stCondLst>
                            <p:childTnLst>
                              <p:par>
                                <p:cTn id="19" presetID="1" presetClass="mediacall" presetSubtype="0" fill="hold" nodeType="afterEffect">
                                  <p:stCondLst>
                                    <p:cond delay="0"/>
                                  </p:stCondLst>
                                  <p:childTnLst>
                                    <p:cmd type="call" cmd="playFrom(0.0)">
                                      <p:cBhvr>
                                        <p:cTn id="20" dur="18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Emotional &amp; Social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2" name="Picture 2" descr="C:\Documents and Settings\csmith\Local Settings\Temporary Internet Files\Content.IE5\1KMB5FP3\MC900232431[1].wmf"/>
          <p:cNvPicPr>
            <a:picLocks noChangeAspect="1" noChangeArrowheads="1"/>
          </p:cNvPicPr>
          <p:nvPr/>
        </p:nvPicPr>
        <p:blipFill>
          <a:blip r:embed="rId4" cstate="print"/>
          <a:srcRect/>
          <a:stretch>
            <a:fillRect/>
          </a:stretch>
        </p:blipFill>
        <p:spPr bwMode="auto">
          <a:xfrm>
            <a:off x="7988299" y="0"/>
            <a:ext cx="1155701" cy="990600"/>
          </a:xfrm>
          <a:prstGeom prst="rect">
            <a:avLst/>
          </a:prstGeom>
          <a:noFill/>
        </p:spPr>
      </p:pic>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rgbClr val="FF0000"/>
                </a:solidFill>
              </a:rPr>
              <a:t>1. Analyze the interrelationship of physical, mental, emotional, and social health.</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Utilize knowledge</a:t>
            </a:r>
            <a:r>
              <a:rPr kumimoji="0" lang="en-US" sz="2000" b="0" i="0" u="none" strike="noStrike" kern="1200" cap="none" spc="0" normalizeH="0" noProof="0" dirty="0" smtClean="0">
                <a:ln>
                  <a:noFill/>
                </a:ln>
                <a:solidFill>
                  <a:srgbClr val="0070C0"/>
                </a:solidFill>
                <a:effectLst/>
                <a:uLnTx/>
                <a:uFillTx/>
                <a:latin typeface="+mn-lt"/>
                <a:ea typeface="+mn-ea"/>
                <a:cs typeface="+mn-cs"/>
              </a:rPr>
              <a:t> and skills to enhance mental, emotional, and social well-being</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Analyze the characteristics</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of a mentally and emotionally healthy person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noProof="0" dirty="0" smtClean="0">
                <a:solidFill>
                  <a:schemeClr val="accent4">
                    <a:lumMod val="75000"/>
                  </a:schemeClr>
                </a:solidFill>
              </a:rPr>
              <a:t>	b) </a:t>
            </a:r>
            <a:r>
              <a:rPr lang="en-US" sz="2000" dirty="0" smtClean="0">
                <a:solidFill>
                  <a:schemeClr val="accent4">
                    <a:lumMod val="75000"/>
                  </a:schemeClr>
                </a:solidFill>
              </a:rPr>
              <a:t>Describe how mental  and emotional health can affect health-related behaviors</a:t>
            </a:r>
            <a:endParaRPr lang="en-US" sz="2000" noProof="0" dirty="0" smtClean="0">
              <a:solidFill>
                <a:schemeClr val="accent4">
                  <a:lumMod val="75000"/>
                </a:schemeClr>
              </a:solidFill>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 Evaluate effective strategies for dealing with stress</a:t>
            </a:r>
            <a:b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d) Analyze the causes, symptoms, and effects of depression and anxiety.</a:t>
            </a: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6019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ox(in)">
                                      <p:cBhvr>
                                        <p:cTn id="27" dur="500"/>
                                        <p:tgtEl>
                                          <p:spTgt spid="7">
                                            <p:txEl>
                                              <p:pRg st="6" end="6"/>
                                            </p:txEl>
                                          </p:spTgt>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30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Emotional &amp; Social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2" name="Picture 2" descr="C:\Documents and Settings\csmith\Local Settings\Temporary Internet Files\Content.IE5\1KMB5FP3\MC900232431[1].wmf"/>
          <p:cNvPicPr>
            <a:picLocks noChangeAspect="1" noChangeArrowheads="1"/>
          </p:cNvPicPr>
          <p:nvPr/>
        </p:nvPicPr>
        <p:blipFill>
          <a:blip r:embed="rId4" cstate="print"/>
          <a:srcRect/>
          <a:stretch>
            <a:fillRect/>
          </a:stretch>
        </p:blipFill>
        <p:spPr bwMode="auto">
          <a:xfrm>
            <a:off x="7988299" y="0"/>
            <a:ext cx="1155701" cy="990600"/>
          </a:xfrm>
          <a:prstGeom prst="rect">
            <a:avLst/>
          </a:prstGeom>
          <a:noFill/>
        </p:spPr>
      </p:pic>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chemeClr val="accent4">
                    <a:lumMod val="75000"/>
                  </a:schemeClr>
                </a:solidFill>
              </a:rPr>
              <a:t>2. Set goals, and monitor progress  on attaining goals for future success. </a:t>
            </a:r>
          </a:p>
          <a:p>
            <a:endParaRPr kumimoji="0" lang="en-US" sz="2400" b="1" i="0" u="none" strike="noStrike" kern="1200" cap="none" spc="0" normalizeH="0" baseline="0" noProof="0" dirty="0" smtClean="0">
              <a:ln>
                <a:noFill/>
              </a:ln>
              <a:solidFill>
                <a:schemeClr val="accent4">
                  <a:lumMod val="75000"/>
                </a:schemeClr>
              </a:solidFill>
              <a:effectLst/>
              <a:uLnTx/>
              <a:uFillTx/>
              <a:latin typeface="+mn-lt"/>
              <a:ea typeface="+mn-ea"/>
              <a:cs typeface="+mn-cs"/>
            </a:endParaRPr>
          </a:p>
          <a:p>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Utilize knowledge</a:t>
            </a:r>
            <a:r>
              <a:rPr kumimoji="0" lang="en-US" sz="2000" b="0" i="0" u="none" strike="noStrike" kern="1200" cap="none" spc="0" normalizeH="0" noProof="0" dirty="0" smtClean="0">
                <a:ln>
                  <a:noFill/>
                </a:ln>
                <a:solidFill>
                  <a:srgbClr val="0070C0"/>
                </a:solidFill>
                <a:effectLst/>
                <a:uLnTx/>
                <a:uFillTx/>
                <a:latin typeface="+mn-lt"/>
                <a:ea typeface="+mn-ea"/>
                <a:cs typeface="+mn-cs"/>
              </a:rPr>
              <a:t> and skills to enhance mental, emotional, and social well-being</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Analyze why</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setting a personal goal contributes to mental and emotional wellness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noProof="0" dirty="0" smtClean="0">
                <a:solidFill>
                  <a:schemeClr val="accent4">
                    <a:lumMod val="75000"/>
                  </a:schemeClr>
                </a:solidFill>
              </a:rPr>
              <a:t>	b) </a:t>
            </a:r>
            <a:r>
              <a:rPr lang="en-US" sz="2000" dirty="0" smtClean="0">
                <a:solidFill>
                  <a:schemeClr val="accent4">
                    <a:lumMod val="75000"/>
                  </a:schemeClr>
                </a:solidFill>
              </a:rPr>
              <a:t>Define a clear, attainable personal goal</a:t>
            </a:r>
            <a:endParaRPr lang="en-US" sz="2000" noProof="0" dirty="0" smtClean="0">
              <a:solidFill>
                <a:schemeClr val="accent4">
                  <a:lumMod val="75000"/>
                </a:schemeClr>
              </a:solidFill>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 Describe steps needed to reach personal goals.</a:t>
            </a: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i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ox(in)">
                                      <p:cBhvr>
                                        <p:cTn id="17" dur="500"/>
                                        <p:tgtEl>
                                          <p:spTgt spid="7">
                                            <p:txEl>
                                              <p:pRg st="3" end="3"/>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box(in)">
                                      <p:cBhvr>
                                        <p:cTn id="20" dur="500"/>
                                        <p:tgtEl>
                                          <p:spTgt spid="7">
                                            <p:txEl>
                                              <p:pRg st="4" end="4"/>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box(in)">
                                      <p:cBhvr>
                                        <p:cTn id="23" dur="500"/>
                                        <p:tgtEl>
                                          <p:spTgt spid="7">
                                            <p:txEl>
                                              <p:pRg st="5" end="5"/>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box(in)">
                                      <p:cBhvr>
                                        <p:cTn id="26" dur="500"/>
                                        <p:tgtEl>
                                          <p:spTgt spid="7">
                                            <p:txEl>
                                              <p:pRg st="6" end="6"/>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box(in)">
                                      <p:cBhvr>
                                        <p:cTn id="29" dur="500"/>
                                        <p:tgtEl>
                                          <p:spTgt spid="7">
                                            <p:txEl>
                                              <p:pRg st="7" end="7"/>
                                            </p:txEl>
                                          </p:spTgt>
                                        </p:tgtEl>
                                      </p:cBhvr>
                                    </p:animEffect>
                                  </p:child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23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Emotional &amp; Social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2" name="Picture 2" descr="C:\Documents and Settings\csmith\Local Settings\Temporary Internet Files\Content.IE5\1KMB5FP3\MC900232431[1].wmf"/>
          <p:cNvPicPr>
            <a:picLocks noChangeAspect="1" noChangeArrowheads="1"/>
          </p:cNvPicPr>
          <p:nvPr/>
        </p:nvPicPr>
        <p:blipFill>
          <a:blip r:embed="rId4" cstate="print"/>
          <a:srcRect/>
          <a:stretch>
            <a:fillRect/>
          </a:stretch>
        </p:blipFill>
        <p:spPr bwMode="auto">
          <a:xfrm>
            <a:off x="7988299" y="0"/>
            <a:ext cx="1155701" cy="990600"/>
          </a:xfrm>
          <a:prstGeom prst="rect">
            <a:avLst/>
          </a:prstGeom>
          <a:noFill/>
        </p:spPr>
      </p:pic>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rgbClr val="0070C0"/>
                </a:solidFill>
              </a:rPr>
              <a:t>3. Advocate to improve or maintain positive mental and emotional health for self and others.</a:t>
            </a:r>
          </a:p>
          <a:p>
            <a:endParaRPr kumimoji="0" lang="en-US" sz="2400" b="1" i="0" u="none" strike="noStrike" kern="1200" cap="none" spc="0" normalizeH="0" baseline="0" noProof="0" dirty="0" smtClean="0">
              <a:ln>
                <a:noFill/>
              </a:ln>
              <a:solidFill>
                <a:schemeClr val="accent4">
                  <a:lumMod val="75000"/>
                </a:schemeClr>
              </a:solidFill>
              <a:effectLst/>
              <a:uLnTx/>
              <a:uFillTx/>
              <a:latin typeface="+mn-lt"/>
              <a:ea typeface="+mn-ea"/>
              <a:cs typeface="+mn-cs"/>
            </a:endParaRPr>
          </a:p>
          <a:p>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lang="en-US" sz="2000" dirty="0" smtClean="0">
                <a:solidFill>
                  <a:srgbClr val="0070C0"/>
                </a:solidFill>
              </a:rPr>
              <a:t> Utilize knowledge and skills to enhance mental, emotional, and social well-being</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Demonstrate effective and respectful advocacy</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strategies in support of the needs and rights of others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noProof="0" dirty="0" smtClean="0">
                <a:solidFill>
                  <a:schemeClr val="accent4">
                    <a:lumMod val="75000"/>
                  </a:schemeClr>
                </a:solidFill>
              </a:rPr>
              <a:t>	b) </a:t>
            </a:r>
            <a:r>
              <a:rPr lang="en-US" sz="2000" dirty="0" smtClean="0">
                <a:solidFill>
                  <a:schemeClr val="accent4">
                    <a:lumMod val="75000"/>
                  </a:schemeClr>
                </a:solidFill>
              </a:rPr>
              <a:t>Demonstrate support and respect for diversity</a:t>
            </a:r>
            <a:endParaRPr lang="en-US" sz="2000" noProof="0" dirty="0" smtClean="0">
              <a:solidFill>
                <a:schemeClr val="accent4">
                  <a:lumMod val="75000"/>
                </a:schemeClr>
              </a:solidFill>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dirty="0" smtClean="0">
                <a:ln>
                  <a:noFill/>
                </a:ln>
                <a:solidFill>
                  <a:schemeClr val="accent4">
                    <a:lumMod val="75000"/>
                  </a:schemeClr>
                </a:solidFill>
                <a:effectLst/>
                <a:uLnTx/>
                <a:uFillTx/>
                <a:latin typeface="+mn-lt"/>
                <a:ea typeface="+mn-ea"/>
                <a:cs typeface="+mn-cs"/>
              </a:rPr>
              <a:t>	c) Advocate for positive and respectful school environment that supports pro-social behavior</a:t>
            </a:r>
            <a:br>
              <a:rPr kumimoji="0" lang="en-US" sz="2000" b="0" i="0" u="none" strike="noStrike" kern="1200" cap="none" spc="0" normalizeH="0" baseline="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baseline="0" dirty="0" smtClean="0">
                <a:ln>
                  <a:noFill/>
                </a:ln>
                <a:solidFill>
                  <a:schemeClr val="accent4">
                    <a:lumMod val="75000"/>
                  </a:schemeClr>
                </a:solidFill>
                <a:effectLst/>
                <a:uLnTx/>
                <a:uFillTx/>
                <a:latin typeface="+mn-lt"/>
                <a:ea typeface="+mn-ea"/>
                <a:cs typeface="+mn-cs"/>
              </a:rPr>
              <a:t>d) Demonstrate</a:t>
            </a: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 how to communicate the importance of seeking help for mental and emotional problems.</a:t>
            </a: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ox(in)">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ox(in)">
                                      <p:cBhvr>
                                        <p:cTn id="12" dur="500"/>
                                        <p:tgtEl>
                                          <p:spTgt spid="7">
                                            <p:txEl>
                                              <p:pRg st="3" end="3"/>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box(in)">
                                      <p:cBhvr>
                                        <p:cTn id="15" dur="500"/>
                                        <p:tgtEl>
                                          <p:spTgt spid="7">
                                            <p:txEl>
                                              <p:pRg st="4" end="4"/>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box(in)">
                                      <p:cBhvr>
                                        <p:cTn id="18" dur="500"/>
                                        <p:tgtEl>
                                          <p:spTgt spid="7">
                                            <p:txEl>
                                              <p:pRg st="5" end="5"/>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box(in)">
                                      <p:cBhvr>
                                        <p:cTn id="21" dur="500"/>
                                        <p:tgtEl>
                                          <p:spTgt spid="7">
                                            <p:txEl>
                                              <p:pRg st="6" end="6"/>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box(in)">
                                      <p:cBhvr>
                                        <p:cTn id="24" dur="500"/>
                                        <p:tgtEl>
                                          <p:spTgt spid="7">
                                            <p:txEl>
                                              <p:pRg st="7" end="7"/>
                                            </p:txEl>
                                          </p:spTgt>
                                        </p:tgtEl>
                                      </p:cBhvr>
                                    </p:animEffec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33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252728"/>
          </a:xfrm>
        </p:spPr>
        <p:txBody>
          <a:bodyPr>
            <a:normAutofit/>
          </a:bodyPr>
          <a:lstStyle/>
          <a:p>
            <a:r>
              <a:rPr lang="en-US" dirty="0" smtClean="0"/>
              <a:t>Prevention &amp; Risk Management</a:t>
            </a:r>
            <a:endParaRPr lang="en-US" dirty="0"/>
          </a:p>
        </p:txBody>
      </p:sp>
      <p:sp>
        <p:nvSpPr>
          <p:cNvPr id="3" name="Content Placeholder 2"/>
          <p:cNvSpPr>
            <a:spLocks noGrp="1"/>
          </p:cNvSpPr>
          <p:nvPr>
            <p:ph idx="1"/>
          </p:nvPr>
        </p:nvSpPr>
        <p:spPr>
          <a:xfrm>
            <a:off x="228600" y="1775191"/>
            <a:ext cx="8458200" cy="5082809"/>
          </a:xfrm>
        </p:spPr>
        <p:txBody>
          <a:bodyPr>
            <a:normAutofit/>
          </a:bodyPr>
          <a:lstStyle/>
          <a:p>
            <a:r>
              <a:rPr lang="en-US" sz="3100" b="1" dirty="0" smtClean="0"/>
              <a:t>Prepared Graduate Competencies</a:t>
            </a:r>
          </a:p>
          <a:p>
            <a:pPr lvl="1"/>
            <a:r>
              <a:rPr lang="en-US" dirty="0" smtClean="0">
                <a:solidFill>
                  <a:srgbClr val="0070C0"/>
                </a:solidFill>
              </a:rPr>
              <a:t>Apply knowledge and skills to make health-enhancing decisions regarding the use of alcohol, tobacco, and other drugs</a:t>
            </a:r>
          </a:p>
          <a:p>
            <a:pPr lvl="1"/>
            <a:r>
              <a:rPr lang="en-US" dirty="0" smtClean="0">
                <a:solidFill>
                  <a:srgbClr val="0070C0"/>
                </a:solidFill>
              </a:rPr>
              <a:t>Apply knowledge and skills that promote healthy, violence free relationships</a:t>
            </a:r>
          </a:p>
          <a:p>
            <a:pPr lvl="1"/>
            <a:r>
              <a:rPr lang="en-US" dirty="0" smtClean="0">
                <a:solidFill>
                  <a:srgbClr val="0070C0"/>
                </a:solidFill>
              </a:rPr>
              <a:t>Apply personal safety knowledge and skills to prevent and treat intentional or unintentional injury</a:t>
            </a:r>
            <a:endParaRPr lang="en-US" dirty="0">
              <a:solidFill>
                <a:srgbClr val="0070C0"/>
              </a:solidFill>
            </a:endParaRPr>
          </a:p>
        </p:txBody>
      </p:sp>
      <p:pic>
        <p:nvPicPr>
          <p:cNvPr id="6" name="Picture 4" descr="C:\Documents and Settings\csmith\Local Settings\Temporary Internet Files\Content.IE5\8P54M0YE\MC900290958[1].wmf"/>
          <p:cNvPicPr>
            <a:picLocks noChangeAspect="1" noChangeArrowheads="1"/>
          </p:cNvPicPr>
          <p:nvPr/>
        </p:nvPicPr>
        <p:blipFill>
          <a:blip r:embed="rId4" cstate="print"/>
          <a:srcRect/>
          <a:stretch>
            <a:fillRect/>
          </a:stretch>
        </p:blipFill>
        <p:spPr bwMode="auto">
          <a:xfrm>
            <a:off x="8153400" y="152400"/>
            <a:ext cx="914400" cy="1039091"/>
          </a:xfrm>
          <a:prstGeom prst="rect">
            <a:avLst/>
          </a:prstGeom>
          <a:noFill/>
        </p:spPr>
      </p:pic>
      <p:pic>
        <p:nvPicPr>
          <p:cNvPr id="5" name="Recorded Sound">
            <a:hlinkClick r:id="" action="ppaction://media"/>
          </p:cNvPr>
          <p:cNvPicPr>
            <a:picLocks noRot="1" noChangeAspect="1"/>
          </p:cNvPicPr>
          <p:nvPr>
            <a:wavAudioFile r:embed="rId1" name="Recorded Sound"/>
          </p:nvPr>
        </p:nvPicPr>
        <p:blipFill>
          <a:blip r:embed="rId5" cstate="print"/>
          <a:stretch>
            <a:fillRect/>
          </a:stretch>
        </p:blipFill>
        <p:spPr>
          <a:xfrm>
            <a:off x="8305800" y="5867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mediacall" presetSubtype="0" fill="hold" nodeType="afterEffect">
                                  <p:stCondLst>
                                    <p:cond delay="0"/>
                                  </p:stCondLst>
                                  <p:childTnLst>
                                    <p:cmd type="call" cmd="playFrom(0.0)">
                                      <p:cBhvr>
                                        <p:cTn id="19" dur="20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2667000" cy="1447800"/>
          </a:xfrm>
        </p:spPr>
        <p:txBody>
          <a:bodyPr>
            <a:noAutofit/>
          </a:bodyPr>
          <a:lstStyle/>
          <a:p>
            <a:pPr algn="ctr"/>
            <a:r>
              <a:rPr lang="en-US" sz="3200" dirty="0" smtClean="0"/>
              <a:t/>
            </a:r>
            <a:br>
              <a:rPr lang="en-US" sz="3200" dirty="0" smtClean="0"/>
            </a:br>
            <a:r>
              <a:rPr lang="en-US" dirty="0" smtClean="0"/>
              <a:t>STANDARD:</a:t>
            </a:r>
            <a:br>
              <a:rPr lang="en-US" dirty="0" smtClean="0"/>
            </a:br>
            <a:r>
              <a:rPr lang="en-US" sz="2700" dirty="0" smtClean="0"/>
              <a:t>Prevention &amp; Risk Management</a:t>
            </a:r>
            <a:endParaRPr lang="en-US" sz="2700" dirty="0"/>
          </a:p>
        </p:txBody>
      </p:sp>
      <p:pic>
        <p:nvPicPr>
          <p:cNvPr id="5125" name="Picture 5" descr="C:\Documents and Settings\csmith\Local Settings\Temporary Internet Files\Content.IE5\1KMB5FP3\MC900088740[1].wmf"/>
          <p:cNvPicPr>
            <a:picLocks noGrp="1" noChangeAspect="1" noChangeArrowheads="1"/>
          </p:cNvPicPr>
          <p:nvPr>
            <p:ph idx="1"/>
          </p:nvPr>
        </p:nvPicPr>
        <p:blipFill>
          <a:blip r:embed="rId4" cstate="print"/>
          <a:stretch>
            <a:fillRect/>
          </a:stretch>
        </p:blipFill>
        <p:spPr bwMode="auto">
          <a:xfrm>
            <a:off x="228600" y="3200400"/>
            <a:ext cx="1769364" cy="1757477"/>
          </a:xfrm>
          <a:prstGeom prst="rect">
            <a:avLst/>
          </a:prstGeom>
          <a:noFill/>
        </p:spPr>
      </p:pic>
      <p:sp>
        <p:nvSpPr>
          <p:cNvPr id="4" name="Text Placeholder 3"/>
          <p:cNvSpPr>
            <a:spLocks noGrp="1"/>
          </p:cNvSpPr>
          <p:nvPr>
            <p:ph type="body" sz="half" idx="2"/>
          </p:nvPr>
        </p:nvSpPr>
        <p:spPr>
          <a:xfrm>
            <a:off x="2895600" y="1828800"/>
            <a:ext cx="6096000" cy="5029200"/>
          </a:xfrm>
        </p:spPr>
        <p:txBody>
          <a:bodyPr>
            <a:noAutofit/>
          </a:bodyPr>
          <a:lstStyle/>
          <a:p>
            <a:r>
              <a:rPr lang="en-US" sz="2200" dirty="0" smtClean="0">
                <a:solidFill>
                  <a:schemeClr val="accent6">
                    <a:lumMod val="75000"/>
                  </a:schemeClr>
                </a:solidFill>
              </a:rPr>
              <a:t>1.  The impact of individuals’ use of nonuse of alcohol or other drugs.</a:t>
            </a:r>
            <a:endParaRPr lang="en-US" sz="2200" dirty="0"/>
          </a:p>
          <a:p>
            <a:r>
              <a:rPr lang="en-US" sz="2200" dirty="0" smtClean="0">
                <a:solidFill>
                  <a:srgbClr val="92D050"/>
                </a:solidFill>
              </a:rPr>
              <a:t>2.  Analyze the factors that influence a person’s decision to use or not use alcohol, tobacco, and other drugs</a:t>
            </a:r>
            <a:endParaRPr lang="en-US" sz="2200" dirty="0" smtClean="0"/>
          </a:p>
          <a:p>
            <a:r>
              <a:rPr lang="en-US" sz="2200" dirty="0" smtClean="0">
                <a:solidFill>
                  <a:srgbClr val="FF0000"/>
                </a:solidFill>
              </a:rPr>
              <a:t>3.  Develop interpersonal communication skills to refuse or avoid alcohol, tobacco, and other drugs</a:t>
            </a:r>
          </a:p>
          <a:p>
            <a:r>
              <a:rPr lang="en-US" sz="2200" dirty="0" smtClean="0">
                <a:solidFill>
                  <a:srgbClr val="00B0F0"/>
                </a:solidFill>
              </a:rPr>
              <a:t>4. Develop self-management skills to improve health by staying tobacco, alcohol, and other drug free.</a:t>
            </a:r>
            <a:endParaRPr lang="en-US" sz="2200" dirty="0">
              <a:solidFill>
                <a:srgbClr val="00B0F0"/>
              </a:solidFill>
            </a:endParaRPr>
          </a:p>
          <a:p>
            <a:r>
              <a:rPr lang="en-US" sz="2200" dirty="0" smtClean="0"/>
              <a:t>5. Analyze the factors that influence community and societal beliefs that underlie violence, and describe relationships, attitudes, behavior, and vulnerability to violence.</a:t>
            </a:r>
            <a:endParaRPr lang="en-US" sz="2200" dirty="0"/>
          </a:p>
        </p:txBody>
      </p:sp>
      <p:pic>
        <p:nvPicPr>
          <p:cNvPr id="5124" name="Picture 4" descr="C:\Documents and Settings\csmith\Local Settings\Temporary Internet Files\Content.IE5\8P54M0YE\MC900290958[1].wmf"/>
          <p:cNvPicPr>
            <a:picLocks noChangeAspect="1" noChangeArrowheads="1"/>
          </p:cNvPicPr>
          <p:nvPr/>
        </p:nvPicPr>
        <p:blipFill>
          <a:blip r:embed="rId5" cstate="print"/>
          <a:srcRect/>
          <a:stretch>
            <a:fillRect/>
          </a:stretch>
        </p:blipFill>
        <p:spPr bwMode="auto">
          <a:xfrm>
            <a:off x="1066800" y="1447800"/>
            <a:ext cx="1676400" cy="1905000"/>
          </a:xfrm>
          <a:prstGeom prst="rect">
            <a:avLst/>
          </a:prstGeom>
          <a:noFill/>
        </p:spPr>
      </p:pic>
      <p:pic>
        <p:nvPicPr>
          <p:cNvPr id="5126" name="Picture 6" descr="C:\Documents and Settings\csmith\Local Settings\Temporary Internet Files\Content.IE5\IZXO1WYZ\MC900446070[1].wmf"/>
          <p:cNvPicPr>
            <a:picLocks noChangeAspect="1" noChangeArrowheads="1"/>
          </p:cNvPicPr>
          <p:nvPr/>
        </p:nvPicPr>
        <p:blipFill>
          <a:blip r:embed="rId6" cstate="print"/>
          <a:srcRect/>
          <a:stretch>
            <a:fillRect/>
          </a:stretch>
        </p:blipFill>
        <p:spPr bwMode="auto">
          <a:xfrm>
            <a:off x="1219200" y="5029200"/>
            <a:ext cx="1524000" cy="1600200"/>
          </a:xfrm>
          <a:prstGeom prst="rect">
            <a:avLst/>
          </a:prstGeom>
          <a:noFill/>
        </p:spPr>
      </p:pic>
      <p:sp>
        <p:nvSpPr>
          <p:cNvPr id="7" name="Title 1"/>
          <p:cNvSpPr txBox="1">
            <a:spLocks/>
          </p:cNvSpPr>
          <p:nvPr/>
        </p:nvSpPr>
        <p:spPr>
          <a:xfrm>
            <a:off x="2895600" y="0"/>
            <a:ext cx="6248400" cy="1371600"/>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accent1">
                    <a:satMod val="150000"/>
                  </a:schemeClr>
                </a:solidFill>
                <a:effectLst/>
                <a:uLnTx/>
                <a:uFillTx/>
                <a:latin typeface="+mj-lt"/>
                <a:ea typeface="+mj-ea"/>
                <a:cs typeface="+mj-cs"/>
              </a:rPr>
              <a:t>Grade Level Expectations</a:t>
            </a:r>
            <a:endParaRPr kumimoji="0" lang="en-US" sz="40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8" name="Recorded Sound">
            <a:hlinkClick r:id="" action="ppaction://media"/>
          </p:cNvPr>
          <p:cNvPicPr>
            <a:picLocks noRot="1" noChangeAspect="1"/>
          </p:cNvPicPr>
          <p:nvPr>
            <a:wavAudioFile r:embed="rId1" name="Recorded Sound"/>
          </p:nvPr>
        </p:nvPicPr>
        <p:blipFill>
          <a:blip r:embed="rId7" cstate="print"/>
          <a:stretch>
            <a:fillRect/>
          </a:stretch>
        </p:blipFill>
        <p:spPr>
          <a:xfrm>
            <a:off x="8382000" y="60960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5126"/>
                                        </p:tgtEl>
                                        <p:attrNameLst>
                                          <p:attrName>style.visibility</p:attrName>
                                        </p:attrNameLst>
                                      </p:cBhvr>
                                      <p:to>
                                        <p:strVal val="visible"/>
                                      </p:to>
                                    </p:set>
                                  </p:childTnLst>
                                </p:cTn>
                              </p:par>
                            </p:childTnLst>
                          </p:cTn>
                        </p:par>
                        <p:par>
                          <p:cTn id="39" fill="hold">
                            <p:stCondLst>
                              <p:cond delay="500"/>
                            </p:stCondLst>
                            <p:childTnLst>
                              <p:par>
                                <p:cTn id="40" presetID="1" presetClass="mediacall" presetSubtype="0" fill="hold" nodeType="afterEffect">
                                  <p:stCondLst>
                                    <p:cond delay="0"/>
                                  </p:stCondLst>
                                  <p:childTnLst>
                                    <p:cmd type="call" cmd="playFrom(0.0)">
                                      <p:cBhvr>
                                        <p:cTn id="41" dur="3800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2667000" cy="1447800"/>
          </a:xfrm>
        </p:spPr>
        <p:txBody>
          <a:bodyPr>
            <a:noAutofit/>
          </a:bodyPr>
          <a:lstStyle/>
          <a:p>
            <a:pPr algn="ctr"/>
            <a:r>
              <a:rPr lang="en-US" sz="3200" dirty="0" smtClean="0"/>
              <a:t/>
            </a:r>
            <a:br>
              <a:rPr lang="en-US" sz="3200" dirty="0" smtClean="0"/>
            </a:br>
            <a:r>
              <a:rPr lang="en-US" dirty="0" smtClean="0"/>
              <a:t>STANDARD:</a:t>
            </a:r>
            <a:br>
              <a:rPr lang="en-US" dirty="0" smtClean="0"/>
            </a:br>
            <a:r>
              <a:rPr lang="en-US" sz="2700" dirty="0" smtClean="0"/>
              <a:t>Prevention &amp; Risk Management</a:t>
            </a:r>
            <a:endParaRPr lang="en-US" sz="2700" dirty="0"/>
          </a:p>
        </p:txBody>
      </p:sp>
      <p:pic>
        <p:nvPicPr>
          <p:cNvPr id="5125" name="Picture 5" descr="C:\Documents and Settings\csmith\Local Settings\Temporary Internet Files\Content.IE5\1KMB5FP3\MC900088740[1].wmf"/>
          <p:cNvPicPr>
            <a:picLocks noGrp="1" noChangeAspect="1" noChangeArrowheads="1"/>
          </p:cNvPicPr>
          <p:nvPr>
            <p:ph idx="1"/>
          </p:nvPr>
        </p:nvPicPr>
        <p:blipFill>
          <a:blip r:embed="rId4" cstate="print"/>
          <a:stretch>
            <a:fillRect/>
          </a:stretch>
        </p:blipFill>
        <p:spPr bwMode="auto">
          <a:xfrm>
            <a:off x="228600" y="3200400"/>
            <a:ext cx="1769364" cy="1757477"/>
          </a:xfrm>
          <a:prstGeom prst="rect">
            <a:avLst/>
          </a:prstGeom>
          <a:noFill/>
        </p:spPr>
      </p:pic>
      <p:sp>
        <p:nvSpPr>
          <p:cNvPr id="4" name="Text Placeholder 3"/>
          <p:cNvSpPr>
            <a:spLocks noGrp="1"/>
          </p:cNvSpPr>
          <p:nvPr>
            <p:ph type="body" sz="half" idx="2"/>
          </p:nvPr>
        </p:nvSpPr>
        <p:spPr>
          <a:xfrm>
            <a:off x="2895600" y="1828800"/>
            <a:ext cx="6096000" cy="5029200"/>
          </a:xfrm>
        </p:spPr>
        <p:txBody>
          <a:bodyPr>
            <a:noAutofit/>
          </a:bodyPr>
          <a:lstStyle/>
          <a:p>
            <a:r>
              <a:rPr lang="en-US" sz="2200" dirty="0" smtClean="0">
                <a:solidFill>
                  <a:schemeClr val="accent6">
                    <a:lumMod val="75000"/>
                  </a:schemeClr>
                </a:solidFill>
              </a:rPr>
              <a:t>6. Analyze the underling causes of self-harming behavior, harming others, and steps involved in seeking help.</a:t>
            </a:r>
            <a:endParaRPr lang="en-US" sz="2200" dirty="0"/>
          </a:p>
          <a:p>
            <a:r>
              <a:rPr lang="en-US" sz="2200" dirty="0" smtClean="0">
                <a:solidFill>
                  <a:srgbClr val="92D050"/>
                </a:solidFill>
              </a:rPr>
              <a:t>7. Identify the emotional and physical consequences of violence, and find strategies to deal with, prevent, and report them</a:t>
            </a:r>
            <a:endParaRPr lang="en-US" sz="2200" dirty="0" smtClean="0"/>
          </a:p>
          <a:p>
            <a:r>
              <a:rPr lang="en-US" sz="2200" dirty="0" smtClean="0">
                <a:solidFill>
                  <a:srgbClr val="FF0000"/>
                </a:solidFill>
              </a:rPr>
              <a:t>8. Access valid information and resources that provide information about sexual assault and violence.</a:t>
            </a:r>
          </a:p>
          <a:p>
            <a:r>
              <a:rPr lang="en-US" sz="2200" dirty="0" smtClean="0">
                <a:solidFill>
                  <a:srgbClr val="00B0F0"/>
                </a:solidFill>
              </a:rPr>
              <a:t>9. Demonstrate verbal and nonverbal communication skills and strategies to prevent violence</a:t>
            </a:r>
            <a:endParaRPr lang="en-US" sz="2200" dirty="0">
              <a:solidFill>
                <a:srgbClr val="00B0F0"/>
              </a:solidFill>
            </a:endParaRPr>
          </a:p>
          <a:p>
            <a:r>
              <a:rPr lang="en-US" sz="2200" dirty="0" smtClean="0"/>
              <a:t>10. Advocate for changes in the home, school, or community that would increase safety.</a:t>
            </a:r>
            <a:endParaRPr lang="en-US" sz="2200" dirty="0"/>
          </a:p>
        </p:txBody>
      </p:sp>
      <p:pic>
        <p:nvPicPr>
          <p:cNvPr id="5124" name="Picture 4" descr="C:\Documents and Settings\csmith\Local Settings\Temporary Internet Files\Content.IE5\8P54M0YE\MC900290958[1].wmf"/>
          <p:cNvPicPr>
            <a:picLocks noChangeAspect="1" noChangeArrowheads="1"/>
          </p:cNvPicPr>
          <p:nvPr/>
        </p:nvPicPr>
        <p:blipFill>
          <a:blip r:embed="rId5" cstate="print"/>
          <a:srcRect/>
          <a:stretch>
            <a:fillRect/>
          </a:stretch>
        </p:blipFill>
        <p:spPr bwMode="auto">
          <a:xfrm>
            <a:off x="1066800" y="1447800"/>
            <a:ext cx="1676400" cy="1905000"/>
          </a:xfrm>
          <a:prstGeom prst="rect">
            <a:avLst/>
          </a:prstGeom>
          <a:noFill/>
        </p:spPr>
      </p:pic>
      <p:pic>
        <p:nvPicPr>
          <p:cNvPr id="5126" name="Picture 6" descr="C:\Documents and Settings\csmith\Local Settings\Temporary Internet Files\Content.IE5\IZXO1WYZ\MC900446070[1].wmf"/>
          <p:cNvPicPr>
            <a:picLocks noChangeAspect="1" noChangeArrowheads="1"/>
          </p:cNvPicPr>
          <p:nvPr/>
        </p:nvPicPr>
        <p:blipFill>
          <a:blip r:embed="rId6" cstate="print"/>
          <a:srcRect/>
          <a:stretch>
            <a:fillRect/>
          </a:stretch>
        </p:blipFill>
        <p:spPr bwMode="auto">
          <a:xfrm>
            <a:off x="1219200" y="5029200"/>
            <a:ext cx="1524000" cy="1600200"/>
          </a:xfrm>
          <a:prstGeom prst="rect">
            <a:avLst/>
          </a:prstGeom>
          <a:noFill/>
        </p:spPr>
      </p:pic>
      <p:sp>
        <p:nvSpPr>
          <p:cNvPr id="7" name="Title 1"/>
          <p:cNvSpPr txBox="1">
            <a:spLocks/>
          </p:cNvSpPr>
          <p:nvPr/>
        </p:nvSpPr>
        <p:spPr>
          <a:xfrm>
            <a:off x="2895600" y="0"/>
            <a:ext cx="6248400" cy="1371600"/>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accent1">
                    <a:satMod val="150000"/>
                  </a:schemeClr>
                </a:solidFill>
                <a:effectLst/>
                <a:uLnTx/>
                <a:uFillTx/>
                <a:latin typeface="+mj-lt"/>
                <a:ea typeface="+mj-ea"/>
                <a:cs typeface="+mj-cs"/>
              </a:rPr>
              <a:t>Grade Level Expectations</a:t>
            </a:r>
            <a:endParaRPr kumimoji="0" lang="en-US" sz="40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8" name="Recorded Sound">
            <a:hlinkClick r:id="" action="ppaction://media"/>
          </p:cNvPr>
          <p:cNvPicPr>
            <a:picLocks noRot="1" noChangeAspect="1"/>
          </p:cNvPicPr>
          <p:nvPr>
            <a:wavAudioFile r:embed="rId1" name="Recorded Sound"/>
          </p:nvPr>
        </p:nvPicPr>
        <p:blipFill>
          <a:blip r:embed="rId7" cstate="print"/>
          <a:stretch>
            <a:fillRect/>
          </a:stretch>
        </p:blipFill>
        <p:spPr>
          <a:xfrm>
            <a:off x="8534400" y="62484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5126"/>
                                        </p:tgtEl>
                                        <p:attrNameLst>
                                          <p:attrName>style.visibility</p:attrName>
                                        </p:attrNameLst>
                                      </p:cBhvr>
                                      <p:to>
                                        <p:strVal val="visible"/>
                                      </p:to>
                                    </p:set>
                                  </p:childTnLst>
                                </p:cTn>
                              </p:par>
                            </p:childTnLst>
                          </p:cTn>
                        </p:par>
                        <p:par>
                          <p:cTn id="39" fill="hold">
                            <p:stCondLst>
                              <p:cond delay="500"/>
                            </p:stCondLst>
                            <p:childTnLst>
                              <p:par>
                                <p:cTn id="40" presetID="1" presetClass="mediacall" presetSubtype="0" fill="hold" nodeType="afterEffect">
                                  <p:stCondLst>
                                    <p:cond delay="0"/>
                                  </p:stCondLst>
                                  <p:childTnLst>
                                    <p:cmd type="call" cmd="playFrom(0.0)">
                                      <p:cBhvr>
                                        <p:cTn id="41" dur="3200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Comprehensive Health Education Standards</a:t>
            </a:r>
            <a:endParaRPr lang="en-US" dirty="0"/>
          </a:p>
        </p:txBody>
      </p:sp>
      <p:sp>
        <p:nvSpPr>
          <p:cNvPr id="3" name="Content Placeholder 2"/>
          <p:cNvSpPr>
            <a:spLocks noGrp="1"/>
          </p:cNvSpPr>
          <p:nvPr>
            <p:ph idx="1"/>
          </p:nvPr>
        </p:nvSpPr>
        <p:spPr/>
        <p:txBody>
          <a:bodyPr>
            <a:normAutofit/>
          </a:bodyPr>
          <a:lstStyle/>
          <a:p>
            <a:r>
              <a:rPr lang="en-US" sz="4400" dirty="0" smtClean="0"/>
              <a:t>Physical &amp; Personal Wellness</a:t>
            </a:r>
          </a:p>
          <a:p>
            <a:r>
              <a:rPr lang="en-US" sz="4400" dirty="0" smtClean="0"/>
              <a:t>Emotional &amp; Social Wellness</a:t>
            </a:r>
          </a:p>
          <a:p>
            <a:r>
              <a:rPr lang="en-US" sz="4400" dirty="0" smtClean="0"/>
              <a:t>Prevention &amp; Risk Management</a:t>
            </a:r>
            <a:endParaRPr lang="en-US" sz="4400" dirty="0"/>
          </a:p>
        </p:txBody>
      </p:sp>
      <p:pic>
        <p:nvPicPr>
          <p:cNvPr id="1027" name="Picture 3" descr="C:\Documents and Settings\Administrator\Local Settings\Temporary Internet Files\Content.IE5\0XSWQIEK\MC900060327[1].wmf"/>
          <p:cNvPicPr>
            <a:picLocks noChangeAspect="1" noChangeArrowheads="1"/>
          </p:cNvPicPr>
          <p:nvPr/>
        </p:nvPicPr>
        <p:blipFill>
          <a:blip r:embed="rId4" cstate="print"/>
          <a:srcRect/>
          <a:stretch>
            <a:fillRect/>
          </a:stretch>
        </p:blipFill>
        <p:spPr bwMode="auto">
          <a:xfrm>
            <a:off x="304800" y="4800600"/>
            <a:ext cx="2254673" cy="1600200"/>
          </a:xfrm>
          <a:prstGeom prst="rect">
            <a:avLst/>
          </a:prstGeom>
          <a:noFill/>
        </p:spPr>
      </p:pic>
      <p:pic>
        <p:nvPicPr>
          <p:cNvPr id="1028" name="Picture 4" descr="C:\Documents and Settings\Administrator\Local Settings\Temporary Internet Files\Content.IE5\J1OLGYMR\MM900297072[1].gif"/>
          <p:cNvPicPr>
            <a:picLocks noChangeAspect="1" noChangeArrowheads="1" noCrop="1"/>
          </p:cNvPicPr>
          <p:nvPr/>
        </p:nvPicPr>
        <p:blipFill>
          <a:blip r:embed="rId5" cstate="print"/>
          <a:srcRect/>
          <a:stretch>
            <a:fillRect/>
          </a:stretch>
        </p:blipFill>
        <p:spPr bwMode="auto">
          <a:xfrm>
            <a:off x="2971800" y="3962400"/>
            <a:ext cx="2819400" cy="1854370"/>
          </a:xfrm>
          <a:prstGeom prst="rect">
            <a:avLst/>
          </a:prstGeom>
          <a:noFill/>
        </p:spPr>
      </p:pic>
      <p:pic>
        <p:nvPicPr>
          <p:cNvPr id="1029" name="Picture 5" descr="C:\Documents and Settings\Administrator\Local Settings\Temporary Internet Files\Content.IE5\ML0XHJDM\MC900153588[1].wmf"/>
          <p:cNvPicPr>
            <a:picLocks noChangeAspect="1" noChangeArrowheads="1"/>
          </p:cNvPicPr>
          <p:nvPr/>
        </p:nvPicPr>
        <p:blipFill>
          <a:blip r:embed="rId6" cstate="print"/>
          <a:srcRect/>
          <a:stretch>
            <a:fillRect/>
          </a:stretch>
        </p:blipFill>
        <p:spPr bwMode="auto">
          <a:xfrm>
            <a:off x="6553200" y="4343400"/>
            <a:ext cx="1934566" cy="2221505"/>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7" cstate="print"/>
          <a:stretch>
            <a:fillRect/>
          </a:stretch>
        </p:blipFill>
        <p:spPr>
          <a:xfrm>
            <a:off x="8534400" y="6172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440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chemeClr val="accent6">
                    <a:lumMod val="75000"/>
                  </a:schemeClr>
                </a:solidFill>
              </a:rPr>
              <a:t>1.  Analyze the impact of individuals’ use of nonuse of alcohol or other drugs.</a:t>
            </a:r>
            <a:endParaRPr lang="en-US" sz="2400" dirty="0" smtClean="0"/>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Apply</a:t>
            </a:r>
            <a:r>
              <a:rPr kumimoji="0" lang="en-US" sz="2000" b="0" i="0" u="none" strike="noStrike" kern="1200" cap="none" spc="0" normalizeH="0" noProof="0" dirty="0" smtClean="0">
                <a:ln>
                  <a:noFill/>
                </a:ln>
                <a:solidFill>
                  <a:srgbClr val="0070C0"/>
                </a:solidFill>
                <a:effectLst/>
                <a:uLnTx/>
                <a:uFillTx/>
                <a:latin typeface="+mn-lt"/>
                <a:ea typeface="+mn-ea"/>
                <a:cs typeface="+mn-cs"/>
              </a:rPr>
              <a:t> knowledge and skills to make health-enhancing decisions regarding the use of alcohol, tobacco, and other drugs</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Analyze the healthy alternatives to substance use</a:t>
            </a:r>
            <a:endPar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noProof="0" dirty="0" smtClean="0">
                <a:solidFill>
                  <a:schemeClr val="accent4">
                    <a:lumMod val="75000"/>
                  </a:schemeClr>
                </a:solidFill>
              </a:rPr>
              <a:t>	b) Predict the potential effects of an individual’s substance abuse on others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dirty="0" smtClean="0">
                <a:ln>
                  <a:noFill/>
                </a:ln>
                <a:solidFill>
                  <a:schemeClr val="accent4">
                    <a:lumMod val="75000"/>
                  </a:schemeClr>
                </a:solidFill>
                <a:effectLst/>
                <a:uLnTx/>
                <a:uFillTx/>
                <a:latin typeface="+mn-lt"/>
                <a:ea typeface="+mn-ea"/>
                <a:cs typeface="+mn-cs"/>
              </a:rPr>
              <a:t> Analyze the consequences of using weight-loss pills and performance enhancing drugs.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noProof="0" dirty="0" smtClean="0">
                <a:solidFill>
                  <a:schemeClr val="accent4">
                    <a:lumMod val="75000"/>
                  </a:schemeClr>
                </a:solidFill>
              </a:rPr>
              <a:t>	d) Analyze the relationship between using alcohol and other drugs as wells as other health risks such as unintentional injuries, violence, suicide, sexual activity and tobacco use</a:t>
            </a:r>
            <a:br>
              <a:rPr lang="en-US" sz="2000" baseline="0" noProof="0" dirty="0" smtClean="0">
                <a:solidFill>
                  <a:schemeClr val="accent4">
                    <a:lumMod val="75000"/>
                  </a:schemeClr>
                </a:solidFill>
              </a:rPr>
            </a:br>
            <a:r>
              <a:rPr lang="en-US" sz="2000" baseline="0" noProof="0" dirty="0" smtClean="0">
                <a:solidFill>
                  <a:schemeClr val="accent4">
                    <a:lumMod val="75000"/>
                  </a:schemeClr>
                </a:solidFill>
              </a:rPr>
              <a:t>e)</a:t>
            </a:r>
            <a:r>
              <a:rPr lang="en-US" sz="2000" noProof="0" dirty="0" smtClean="0">
                <a:solidFill>
                  <a:schemeClr val="accent4">
                    <a:lumMod val="75000"/>
                  </a:schemeClr>
                </a:solidFill>
              </a:rPr>
              <a:t> Describe the harmful effects of binge drinking</a:t>
            </a:r>
            <a:br>
              <a:rPr lang="en-US" sz="2000" noProof="0" dirty="0" smtClean="0">
                <a:solidFill>
                  <a:schemeClr val="accent4">
                    <a:lumMod val="75000"/>
                  </a:schemeClr>
                </a:solidFill>
              </a:rPr>
            </a:br>
            <a:r>
              <a:rPr lang="en-US" sz="2000" noProof="0" dirty="0" smtClean="0">
                <a:solidFill>
                  <a:schemeClr val="accent4">
                    <a:lumMod val="75000"/>
                  </a:schemeClr>
                </a:solidFill>
              </a:rPr>
              <a:t>f) Summarize the relationship between intravenous drugs use and the transmission of blood-borne diseases such as HIV and hepatitis.</a:t>
            </a: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 name="Picture 4" descr="C:\Documents and Settings\csmith\Local Settings\Temporary Internet Files\Content.IE5\8P54M0YE\MC900290958[1].wmf"/>
          <p:cNvPicPr>
            <a:picLocks noChangeAspect="1" noChangeArrowheads="1"/>
          </p:cNvPicPr>
          <p:nvPr/>
        </p:nvPicPr>
        <p:blipFill>
          <a:blip r:embed="rId4" cstate="print"/>
          <a:srcRect/>
          <a:stretch>
            <a:fillRect/>
          </a:stretch>
        </p:blipFill>
        <p:spPr bwMode="auto">
          <a:xfrm>
            <a:off x="8229600" y="0"/>
            <a:ext cx="914400" cy="1039091"/>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6172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ox(in)">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ox(in)">
                                      <p:cBhvr>
                                        <p:cTn id="15" dur="500"/>
                                        <p:tgtEl>
                                          <p:spTgt spid="7">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ox(in)">
                                      <p:cBhvr>
                                        <p:cTn id="18" dur="500"/>
                                        <p:tgtEl>
                                          <p:spTgt spid="7">
                                            <p:txEl>
                                              <p:pRg st="4" end="4"/>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box(in)">
                                      <p:cBhvr>
                                        <p:cTn id="21" dur="500"/>
                                        <p:tgtEl>
                                          <p:spTgt spid="7">
                                            <p:txEl>
                                              <p:pRg st="5" end="5"/>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box(in)">
                                      <p:cBhvr>
                                        <p:cTn id="24" dur="500"/>
                                        <p:tgtEl>
                                          <p:spTgt spid="7">
                                            <p:txEl>
                                              <p:pRg st="6" end="6"/>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box(in)">
                                      <p:cBhvr>
                                        <p:cTn id="27" dur="500"/>
                                        <p:tgtEl>
                                          <p:spTgt spid="7">
                                            <p:txEl>
                                              <p:pRg st="7" end="7"/>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box(in)">
                                      <p:cBhvr>
                                        <p:cTn id="30" dur="500"/>
                                        <p:tgtEl>
                                          <p:spTgt spid="7">
                                            <p:txEl>
                                              <p:pRg st="8" end="8"/>
                                            </p:txEl>
                                          </p:spTgt>
                                        </p:tgtEl>
                                      </p:cBhvr>
                                    </p:animEffec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51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rgbClr val="92D050"/>
                </a:solidFill>
              </a:rPr>
              <a:t>2.  Analyze the factors that influence a person’s decision to use or not use alcohol, tobacco, and other drugs</a:t>
            </a:r>
            <a:endParaRPr lang="en-US" sz="2400" dirty="0" smtClean="0"/>
          </a:p>
          <a:p>
            <a:pPr marL="914400" lvl="1" indent="-457200">
              <a:spcBef>
                <a:spcPct val="20000"/>
              </a:spcBef>
              <a:buClr>
                <a:schemeClr val="accent2"/>
              </a:buClr>
              <a:buSzPct val="90000"/>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solidFill>
                  <a:srgbClr val="0070C0"/>
                </a:solidFill>
              </a:rPr>
              <a:t>Apply knowledge and skills to make health-enhancing decisions regarding the use of alcohol, tobacco, and other drugs</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Evaluate strategies for managing the impact of internal and external influences on alcohol, tobacco,</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and other drug use.</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dirty="0" smtClean="0">
                <a:solidFill>
                  <a:schemeClr val="accent4">
                    <a:lumMod val="75000"/>
                  </a:schemeClr>
                </a:solidFill>
              </a:rPr>
              <a:t>	b)</a:t>
            </a:r>
            <a:r>
              <a:rPr lang="en-US" sz="2000" dirty="0" smtClean="0">
                <a:solidFill>
                  <a:schemeClr val="accent4">
                    <a:lumMod val="75000"/>
                  </a:schemeClr>
                </a:solidFill>
              </a:rPr>
              <a:t> Analyze the role of individual, family, community, and cultural norms on the use of alcohol, tobacco, and other drugs.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Describe the financial, political, social, and legal influences on the use of alcohol, tobacco, and other drugs</a:t>
            </a: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9" name="Picture 5" descr="C:\Documents and Settings\csmith\Local Settings\Temporary Internet Files\Content.IE5\1KMB5FP3\MC900088740[1].wmf"/>
          <p:cNvPicPr>
            <a:picLocks noGrp="1" noChangeAspect="1" noChangeArrowheads="1"/>
          </p:cNvPicPr>
          <p:nvPr>
            <p:ph idx="1"/>
          </p:nvPr>
        </p:nvPicPr>
        <p:blipFill>
          <a:blip r:embed="rId4" cstate="print"/>
          <a:stretch>
            <a:fillRect/>
          </a:stretch>
        </p:blipFill>
        <p:spPr bwMode="auto">
          <a:xfrm>
            <a:off x="8001000" y="0"/>
            <a:ext cx="1143000" cy="1000125"/>
          </a:xfrm>
          <a:prstGeom prst="rect">
            <a:avLst/>
          </a:prstGeom>
          <a:noFill/>
        </p:spPr>
      </p:pic>
      <p:sp>
        <p:nvSpPr>
          <p:cNvPr id="10"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5344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ox(in)">
                                      <p:cBhvr>
                                        <p:cTn id="27" dur="500"/>
                                        <p:tgtEl>
                                          <p:spTgt spid="7">
                                            <p:txEl>
                                              <p:pRg st="6" end="6"/>
                                            </p:txEl>
                                          </p:spTgt>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36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rgbClr val="FF0000"/>
                </a:solidFill>
              </a:rPr>
              <a:t>3.  Develop interpersonal communication skills to refuse or avoid alcohol, tobacco, and other drugs</a:t>
            </a:r>
          </a:p>
          <a:p>
            <a:pPr marL="914400" lvl="1" indent="-457200">
              <a:spcBef>
                <a:spcPct val="20000"/>
              </a:spcBef>
              <a:buClr>
                <a:schemeClr val="accent2"/>
              </a:buClr>
              <a:buSzPct val="90000"/>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solidFill>
                  <a:srgbClr val="0070C0"/>
                </a:solidFill>
              </a:rPr>
              <a:t>Apply knowledge and skills to make health-enhancing decisions regarding the use of alcohol, tobacco, and other drugs</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Demonstrate verbal</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and nonverbal ways to refuse alcohol, tobacco, and other drugs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dirty="0" smtClean="0">
                <a:solidFill>
                  <a:schemeClr val="accent4">
                    <a:lumMod val="75000"/>
                  </a:schemeClr>
                </a:solidFill>
              </a:rPr>
              <a:t>	b)</a:t>
            </a:r>
            <a:r>
              <a:rPr lang="en-US" sz="2000" dirty="0" smtClean="0">
                <a:solidFill>
                  <a:schemeClr val="accent4">
                    <a:lumMod val="75000"/>
                  </a:schemeClr>
                </a:solidFill>
              </a:rPr>
              <a:t> Demonstrate effective negotiating skills to avoid riding in a car with someone who has been using alcohol or other drugs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Demonstrate effective persuasion skills that encourage friends and family not to use alcohol, tobacco, and other drugs</a:t>
            </a: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 name="Picture 6" descr="C:\Documents and Settings\csmith\Local Settings\Temporary Internet Files\Content.IE5\IZXO1WYZ\MC900446070[1].wmf"/>
          <p:cNvPicPr>
            <a:picLocks noChangeAspect="1" noChangeArrowheads="1"/>
          </p:cNvPicPr>
          <p:nvPr/>
        </p:nvPicPr>
        <p:blipFill>
          <a:blip r:embed="rId4" cstate="print"/>
          <a:srcRect/>
          <a:stretch>
            <a:fillRect/>
          </a:stretch>
        </p:blipFill>
        <p:spPr bwMode="auto">
          <a:xfrm>
            <a:off x="8153400" y="0"/>
            <a:ext cx="990600" cy="960120"/>
          </a:xfrm>
          <a:prstGeom prst="rect">
            <a:avLst/>
          </a:prstGeom>
          <a:noFill/>
        </p:spPr>
      </p:pic>
      <p:sp>
        <p:nvSpPr>
          <p:cNvPr id="11"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05800" y="5943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ox(in)">
                                      <p:cBhvr>
                                        <p:cTn id="27" dur="500"/>
                                        <p:tgtEl>
                                          <p:spTgt spid="7">
                                            <p:txEl>
                                              <p:pRg st="6" end="6"/>
                                            </p:txEl>
                                          </p:spTgt>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34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rgbClr val="00B0F0"/>
                </a:solidFill>
              </a:rPr>
              <a:t>4. Develop self-management skills to improve health by staying tobacco, alcohol, and other drug free.</a:t>
            </a:r>
          </a:p>
          <a:p>
            <a:pPr marL="914400" lvl="1" indent="-457200">
              <a:spcBef>
                <a:spcPct val="20000"/>
              </a:spcBef>
              <a:buClr>
                <a:schemeClr val="accent2"/>
              </a:buClr>
              <a:buSzPct val="90000"/>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lang="en-US" sz="2000" dirty="0" smtClean="0">
                <a:solidFill>
                  <a:srgbClr val="0070C0"/>
                </a:solidFill>
              </a:rPr>
              <a:t>Apply knowledge and skills to make health-enhancing decisions regarding the use of alcohol, tobacco, and other drugs</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Develop a personal</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plan to improve health by staying free of alcohol, tobacco, and other drugs.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dirty="0" smtClean="0">
                <a:solidFill>
                  <a:schemeClr val="accent4">
                    <a:lumMod val="75000"/>
                  </a:schemeClr>
                </a:solidFill>
              </a:rPr>
              <a:t>	b)</a:t>
            </a:r>
            <a:r>
              <a:rPr lang="en-US" sz="2000" dirty="0" smtClean="0">
                <a:solidFill>
                  <a:schemeClr val="accent4">
                    <a:lumMod val="75000"/>
                  </a:schemeClr>
                </a:solidFill>
              </a:rPr>
              <a:t> Demonstrate the ability to monitor personal behavior related to alcohol or other drug use, including sexual activity and other risky behaviors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Make a personal commitment to avoid situations that put a person at risk due to the presence of alcohol and other drugs</a:t>
            </a:r>
            <a:b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d) Predict how a drug-free lifestyle supports the achievement of short and long term goals</a:t>
            </a: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 name="Picture 6" descr="C:\Documents and Settings\csmith\Local Settings\Temporary Internet Files\Content.IE5\IZXO1WYZ\MC900446070[1].wmf"/>
          <p:cNvPicPr>
            <a:picLocks noChangeAspect="1" noChangeArrowheads="1"/>
          </p:cNvPicPr>
          <p:nvPr/>
        </p:nvPicPr>
        <p:blipFill>
          <a:blip r:embed="rId4" cstate="print"/>
          <a:srcRect/>
          <a:stretch>
            <a:fillRect/>
          </a:stretch>
        </p:blipFill>
        <p:spPr bwMode="auto">
          <a:xfrm>
            <a:off x="8153400" y="0"/>
            <a:ext cx="990600" cy="960120"/>
          </a:xfrm>
          <a:prstGeom prst="rect">
            <a:avLst/>
          </a:prstGeom>
          <a:noFill/>
        </p:spPr>
      </p:pic>
      <p:sp>
        <p:nvSpPr>
          <p:cNvPr id="11"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5943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ox(in)">
                                      <p:cBhvr>
                                        <p:cTn id="27" dur="500"/>
                                        <p:tgtEl>
                                          <p:spTgt spid="7">
                                            <p:txEl>
                                              <p:pRg st="6" end="6"/>
                                            </p:txEl>
                                          </p:spTgt>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42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t>5. Analyze the factors that influence community and societal beliefs that underlie violence, and describe relationships, attitudes, behavior, and vulnerability to violence.</a:t>
            </a:r>
          </a:p>
          <a:p>
            <a:pPr marL="914400" lvl="1" indent="-457200">
              <a:spcBef>
                <a:spcPct val="20000"/>
              </a:spcBef>
              <a:buClr>
                <a:schemeClr val="accent2"/>
              </a:buClr>
              <a:buSzPct val="90000"/>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solidFill>
                  <a:srgbClr val="0070C0"/>
                </a:solidFill>
              </a:rPr>
              <a:t>Develop self-management skills to healthy and violence free relationships</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Demonstrate tolerance for individual differences</a:t>
            </a:r>
            <a:endPar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dirty="0" smtClean="0">
                <a:solidFill>
                  <a:schemeClr val="accent4">
                    <a:lumMod val="75000"/>
                  </a:schemeClr>
                </a:solidFill>
              </a:rPr>
              <a:t>	b)</a:t>
            </a:r>
            <a:r>
              <a:rPr lang="en-US" sz="2000" dirty="0" smtClean="0">
                <a:solidFill>
                  <a:schemeClr val="accent4">
                    <a:lumMod val="75000"/>
                  </a:schemeClr>
                </a:solidFill>
              </a:rPr>
              <a:t> Analyze the consequences of prejudice, discrimination, bias, racism, sexism, and hate crimes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Analyze situations that could lead to different types of violence such as bullying, verbal abuse, hazing, physical assault and fighting, dating violence, acquaintance rape, sexual assault, and family violence</a:t>
            </a:r>
            <a:b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d) Demonstrate the ability to take the perspectives of others in a conflict situation</a:t>
            </a: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 name="Picture 6" descr="C:\Documents and Settings\csmith\Local Settings\Temporary Internet Files\Content.IE5\IZXO1WYZ\MC900446070[1].wmf"/>
          <p:cNvPicPr>
            <a:picLocks noChangeAspect="1" noChangeArrowheads="1"/>
          </p:cNvPicPr>
          <p:nvPr/>
        </p:nvPicPr>
        <p:blipFill>
          <a:blip r:embed="rId4" cstate="print"/>
          <a:srcRect/>
          <a:stretch>
            <a:fillRect/>
          </a:stretch>
        </p:blipFill>
        <p:spPr bwMode="auto">
          <a:xfrm>
            <a:off x="8153400" y="0"/>
            <a:ext cx="990600" cy="960120"/>
          </a:xfrm>
          <a:prstGeom prst="rect">
            <a:avLst/>
          </a:prstGeom>
          <a:noFill/>
        </p:spPr>
      </p:pic>
      <p:sp>
        <p:nvSpPr>
          <p:cNvPr id="11"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6106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ox(in)">
                                      <p:cBhvr>
                                        <p:cTn id="27" dur="500"/>
                                        <p:tgtEl>
                                          <p:spTgt spid="7">
                                            <p:txEl>
                                              <p:pRg st="6" end="6"/>
                                            </p:txEl>
                                          </p:spTgt>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44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chemeClr val="accent6">
                    <a:lumMod val="75000"/>
                  </a:schemeClr>
                </a:solidFill>
              </a:rPr>
              <a:t>6. Analyze the underling causes of self-harming behavior, harming others, and steps involved in seeking help.</a:t>
            </a:r>
            <a:endParaRPr lang="en-US" sz="2400" dirty="0" smtClean="0"/>
          </a:p>
          <a:p>
            <a:pPr marL="914400" lvl="1" indent="-457200">
              <a:spcBef>
                <a:spcPct val="20000"/>
              </a:spcBef>
              <a:buClr>
                <a:schemeClr val="accent2"/>
              </a:buClr>
              <a:buSzPct val="90000"/>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solidFill>
                  <a:srgbClr val="0070C0"/>
                </a:solidFill>
              </a:rPr>
              <a:t>Develop self-management skills to healthy and violence free relationships</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Analyze the signs and symptoms</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of people who are in danger of harming themselves or others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dirty="0" smtClean="0">
                <a:solidFill>
                  <a:schemeClr val="accent4">
                    <a:lumMod val="75000"/>
                  </a:schemeClr>
                </a:solidFill>
              </a:rPr>
              <a:t>	b)</a:t>
            </a:r>
            <a:r>
              <a:rPr lang="en-US" sz="2000" dirty="0" smtClean="0">
                <a:solidFill>
                  <a:schemeClr val="accent4">
                    <a:lumMod val="75000"/>
                  </a:schemeClr>
                </a:solidFill>
              </a:rPr>
              <a:t> Explain how self-directed violence is the result of the accumulation of multiple problems rather than just one problem</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Summarize why it is important to tell an adult if there are people who are in danger of harming themselves or others</a:t>
            </a:r>
            <a:b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b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 name="Picture 6" descr="C:\Documents and Settings\csmith\Local Settings\Temporary Internet Files\Content.IE5\IZXO1WYZ\MC900446070[1].wmf"/>
          <p:cNvPicPr>
            <a:picLocks noChangeAspect="1" noChangeArrowheads="1"/>
          </p:cNvPicPr>
          <p:nvPr/>
        </p:nvPicPr>
        <p:blipFill>
          <a:blip r:embed="rId4" cstate="print"/>
          <a:srcRect/>
          <a:stretch>
            <a:fillRect/>
          </a:stretch>
        </p:blipFill>
        <p:spPr bwMode="auto">
          <a:xfrm>
            <a:off x="8153400" y="0"/>
            <a:ext cx="990600" cy="960120"/>
          </a:xfrm>
          <a:prstGeom prst="rect">
            <a:avLst/>
          </a:prstGeom>
          <a:noFill/>
        </p:spPr>
      </p:pic>
      <p:sp>
        <p:nvSpPr>
          <p:cNvPr id="11"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ox(in)">
                                      <p:cBhvr>
                                        <p:cTn id="27" dur="500"/>
                                        <p:tgtEl>
                                          <p:spTgt spid="7">
                                            <p:txEl>
                                              <p:pRg st="6" end="6"/>
                                            </p:txEl>
                                          </p:spTgt>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32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rgbClr val="92D050"/>
                </a:solidFill>
              </a:rPr>
              <a:t>7. Identify the emotional and physical consequences of violence, and find strategies to deal with, prevent, and report them</a:t>
            </a:r>
            <a:endParaRPr lang="en-US" sz="2400" dirty="0" smtClean="0"/>
          </a:p>
          <a:p>
            <a:pPr marL="914400" lvl="1" indent="-457200">
              <a:spcBef>
                <a:spcPct val="20000"/>
              </a:spcBef>
              <a:buClr>
                <a:schemeClr val="accent2"/>
              </a:buClr>
              <a:buSzPct val="90000"/>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solidFill>
                  <a:srgbClr val="0070C0"/>
                </a:solidFill>
              </a:rPr>
              <a:t>Develop self-management skills to healthy and violence free relationships</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Analyze how power and control differences in relationships such as peer, dating, or family relationships can contribute to aggression and violence</a:t>
            </a:r>
            <a:endPar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dirty="0" smtClean="0">
                <a:solidFill>
                  <a:schemeClr val="accent4">
                    <a:lumMod val="75000"/>
                  </a:schemeClr>
                </a:solidFill>
              </a:rPr>
              <a:t>	b)</a:t>
            </a:r>
            <a:r>
              <a:rPr lang="en-US" sz="2000" dirty="0" smtClean="0">
                <a:solidFill>
                  <a:schemeClr val="accent4">
                    <a:lumMod val="75000"/>
                  </a:schemeClr>
                </a:solidFill>
              </a:rPr>
              <a:t> Analyze situations that could lead to pressure to have sex</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Summarize why individuals have the right to refuse sexual contact</a:t>
            </a:r>
            <a:b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d) Analyze situations that could lead to pressure to have sex</a:t>
            </a:r>
            <a:b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e) Analyze how media messages normalize violence</a:t>
            </a:r>
            <a:b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f) Explain the risks associated with choosing friends who use substances and violence to solve problems</a:t>
            </a:r>
            <a:b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b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 name="Picture 6" descr="C:\Documents and Settings\csmith\Local Settings\Temporary Internet Files\Content.IE5\IZXO1WYZ\MC900446070[1].wmf"/>
          <p:cNvPicPr>
            <a:picLocks noChangeAspect="1" noChangeArrowheads="1"/>
          </p:cNvPicPr>
          <p:nvPr/>
        </p:nvPicPr>
        <p:blipFill>
          <a:blip r:embed="rId4" cstate="print"/>
          <a:srcRect/>
          <a:stretch>
            <a:fillRect/>
          </a:stretch>
        </p:blipFill>
        <p:spPr bwMode="auto">
          <a:xfrm>
            <a:off x="8153400" y="0"/>
            <a:ext cx="990600" cy="960120"/>
          </a:xfrm>
          <a:prstGeom prst="rect">
            <a:avLst/>
          </a:prstGeom>
          <a:noFill/>
        </p:spPr>
      </p:pic>
      <p:sp>
        <p:nvSpPr>
          <p:cNvPr id="11"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6019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ox(in)">
                                      <p:cBhvr>
                                        <p:cTn id="27" dur="500"/>
                                        <p:tgtEl>
                                          <p:spTgt spid="7">
                                            <p:txEl>
                                              <p:pRg st="6" end="6"/>
                                            </p:txEl>
                                          </p:spTgt>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44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rgbClr val="FF0000"/>
                </a:solidFill>
              </a:rPr>
              <a:t>8. Access valid information and resources that provide information about sexual assault and violence.</a:t>
            </a:r>
          </a:p>
          <a:p>
            <a:pPr marL="914400" lvl="1" indent="-457200">
              <a:spcBef>
                <a:spcPct val="20000"/>
              </a:spcBef>
              <a:buClr>
                <a:schemeClr val="accent2"/>
              </a:buClr>
              <a:buSzPct val="90000"/>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solidFill>
                  <a:srgbClr val="0070C0"/>
                </a:solidFill>
              </a:rPr>
              <a:t>Develop self-management skills to healthy and violence free relationships</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Demonstrate the ability to access resources such as rape crisis</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centers that provide accurate information about sexual assault and sexual violence</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dirty="0" smtClean="0">
                <a:solidFill>
                  <a:schemeClr val="accent4">
                    <a:lumMod val="75000"/>
                  </a:schemeClr>
                </a:solidFill>
              </a:rPr>
              <a:t>	b)</a:t>
            </a:r>
            <a:r>
              <a:rPr lang="en-US" sz="2000" dirty="0" smtClean="0">
                <a:solidFill>
                  <a:schemeClr val="accent4">
                    <a:lumMod val="75000"/>
                  </a:schemeClr>
                </a:solidFill>
              </a:rPr>
              <a:t> Demonstrate the ability to locate reliable school and community resources to assist with problems related to violence.</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a:r>
            <a:b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b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 name="Picture 6" descr="C:\Documents and Settings\csmith\Local Settings\Temporary Internet Files\Content.IE5\IZXO1WYZ\MC900446070[1].wmf"/>
          <p:cNvPicPr>
            <a:picLocks noChangeAspect="1" noChangeArrowheads="1"/>
          </p:cNvPicPr>
          <p:nvPr/>
        </p:nvPicPr>
        <p:blipFill>
          <a:blip r:embed="rId4" cstate="print"/>
          <a:srcRect/>
          <a:stretch>
            <a:fillRect/>
          </a:stretch>
        </p:blipFill>
        <p:spPr bwMode="auto">
          <a:xfrm>
            <a:off x="8153400" y="0"/>
            <a:ext cx="990600" cy="960120"/>
          </a:xfrm>
          <a:prstGeom prst="rect">
            <a:avLst/>
          </a:prstGeom>
          <a:noFill/>
        </p:spPr>
      </p:pic>
      <p:sp>
        <p:nvSpPr>
          <p:cNvPr id="11"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6019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29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solidFill>
                  <a:srgbClr val="00B0F0"/>
                </a:solidFill>
              </a:rPr>
              <a:t>9. Demonstrate verbal and nonverbal communication skills and strategies to prevent violence</a:t>
            </a:r>
          </a:p>
          <a:p>
            <a:pPr marL="914400" lvl="1" indent="-457200">
              <a:spcBef>
                <a:spcPct val="20000"/>
              </a:spcBef>
              <a:buClr>
                <a:schemeClr val="accent2"/>
              </a:buClr>
              <a:buSzPct val="90000"/>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solidFill>
                  <a:srgbClr val="0070C0"/>
                </a:solidFill>
              </a:rPr>
              <a:t>Develop self-management skills to healthy and violence free relationships</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Demonstrate verbal</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and nonverbal ways to ask for help from a parent, other trusted adult, or friend when there are pressures to engage in violence</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dirty="0" smtClean="0">
                <a:solidFill>
                  <a:schemeClr val="accent4">
                    <a:lumMod val="75000"/>
                  </a:schemeClr>
                </a:solidFill>
              </a:rPr>
              <a:t>	b)</a:t>
            </a:r>
            <a:r>
              <a:rPr lang="en-US" sz="2000" dirty="0" smtClean="0">
                <a:solidFill>
                  <a:schemeClr val="accent4">
                    <a:lumMod val="75000"/>
                  </a:schemeClr>
                </a:solidFill>
              </a:rPr>
              <a:t> Demonstrate verbal and nonverbal ways to refuse pressure to engage in violence</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Demonstrate strategies that could be use to prevent a conflict from starting or escalating</a:t>
            </a:r>
            <a:b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d) Demonstrate effective strategies for resolving conflicts with another person in nonviolent ways</a:t>
            </a:r>
            <a:b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e) Demonstrate verbal and nonverbal ways to prevent hazing</a:t>
            </a: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 name="Picture 6" descr="C:\Documents and Settings\csmith\Local Settings\Temporary Internet Files\Content.IE5\IZXO1WYZ\MC900446070[1].wmf"/>
          <p:cNvPicPr>
            <a:picLocks noChangeAspect="1" noChangeArrowheads="1"/>
          </p:cNvPicPr>
          <p:nvPr/>
        </p:nvPicPr>
        <p:blipFill>
          <a:blip r:embed="rId4" cstate="print"/>
          <a:srcRect/>
          <a:stretch>
            <a:fillRect/>
          </a:stretch>
        </p:blipFill>
        <p:spPr bwMode="auto">
          <a:xfrm>
            <a:off x="8153400" y="0"/>
            <a:ext cx="990600" cy="960120"/>
          </a:xfrm>
          <a:prstGeom prst="rect">
            <a:avLst/>
          </a:prstGeom>
          <a:noFill/>
        </p:spPr>
      </p:pic>
      <p:sp>
        <p:nvSpPr>
          <p:cNvPr id="11"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ox(in)">
                                      <p:cBhvr>
                                        <p:cTn id="18" dur="500"/>
                                        <p:tgtEl>
                                          <p:spTgt spid="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ox(in)">
                                      <p:cBhvr>
                                        <p:cTn id="21" dur="500"/>
                                        <p:tgtEl>
                                          <p:spTgt spid="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ox(in)">
                                      <p:cBhvr>
                                        <p:cTn id="24" dur="500"/>
                                        <p:tgtEl>
                                          <p:spTgt spid="7">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ox(in)">
                                      <p:cBhvr>
                                        <p:cTn id="27" dur="500"/>
                                        <p:tgtEl>
                                          <p:spTgt spid="7">
                                            <p:txEl>
                                              <p:pRg st="6" end="6"/>
                                            </p:txEl>
                                          </p:spTgt>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39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7" name="Text Placeholder 3"/>
          <p:cNvSpPr txBox="1">
            <a:spLocks/>
          </p:cNvSpPr>
          <p:nvPr/>
        </p:nvSpPr>
        <p:spPr>
          <a:xfrm>
            <a:off x="0" y="1371600"/>
            <a:ext cx="9220200" cy="5562600"/>
          </a:xfrm>
          <a:prstGeom prst="rect">
            <a:avLst/>
          </a:prstGeom>
        </p:spPr>
        <p:txBody>
          <a:bodyPr vert="horz" lIns="54864" tIns="91440" rtlCol="0">
            <a:noAutofit/>
          </a:bodyPr>
          <a:lstStyle/>
          <a:p>
            <a:r>
              <a:rPr lang="en-US" sz="2400" dirty="0" smtClean="0"/>
              <a:t>10. Advocate for changes in the home, school, or community that would increase safety.</a:t>
            </a:r>
            <a:endParaRPr lang="en-US" sz="2400" dirty="0" smtClean="0">
              <a:solidFill>
                <a:srgbClr val="00B0F0"/>
              </a:solidFill>
            </a:endParaRPr>
          </a:p>
          <a:p>
            <a:pPr marL="914400" lvl="1" indent="-457200">
              <a:spcBef>
                <a:spcPct val="20000"/>
              </a:spcBef>
              <a:buClr>
                <a:schemeClr val="accent2"/>
              </a:buClr>
              <a:buSzPct val="90000"/>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Prepared Graduates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solidFill>
                  <a:srgbClr val="0070C0"/>
                </a:solidFill>
              </a:rPr>
              <a:t>Apply safety knowledge and skills to prevent and treat unintentional injury</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Evidence Outcomes:</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Students can:</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a) Determine situations and environments that could lead to unsafe risks that cause injuries</a:t>
            </a:r>
            <a:endPar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endParaRP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lang="en-US" sz="2000" baseline="0" dirty="0" smtClean="0">
                <a:solidFill>
                  <a:schemeClr val="accent4">
                    <a:lumMod val="75000"/>
                  </a:schemeClr>
                </a:solidFill>
              </a:rPr>
              <a:t>	b)</a:t>
            </a:r>
            <a:r>
              <a:rPr lang="en-US" sz="2000" dirty="0" smtClean="0">
                <a:solidFill>
                  <a:schemeClr val="accent4">
                    <a:lumMod val="75000"/>
                  </a:schemeClr>
                </a:solidFill>
              </a:rPr>
              <a:t> Explain ways to reduce the risk of injuries while biking or driving motor vehicles such as automobiles, snowmobiles, and jet skis including cell phone and use texting</a:t>
            </a:r>
          </a:p>
          <a:p>
            <a:pPr marL="914400" marR="0" lvl="1" indent="-45720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000" b="0" i="0" u="none" strike="noStrike" kern="1200" cap="none" spc="0" normalizeH="0" baseline="0" noProof="0" dirty="0" smtClean="0">
                <a:ln>
                  <a:noFill/>
                </a:ln>
                <a:solidFill>
                  <a:schemeClr val="accent4">
                    <a:lumMod val="75000"/>
                  </a:schemeClr>
                </a:solidFill>
                <a:effectLst/>
                <a:uLnTx/>
                <a:uFillTx/>
                <a:latin typeface="+mn-lt"/>
                <a:ea typeface="+mn-ea"/>
                <a:cs typeface="+mn-cs"/>
              </a:rPr>
              <a:t>	c)</a:t>
            </a: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 Advocate for others not to use alcohol or other drugs when biking, driving, or riding in a car</a:t>
            </a:r>
            <a:b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br>
            <a:r>
              <a:rPr kumimoji="0" lang="en-US" sz="2000" b="0" i="0" u="none" strike="noStrike" kern="1200" cap="none" spc="0" normalizeH="0" noProof="0" dirty="0" smtClean="0">
                <a:ln>
                  <a:noFill/>
                </a:ln>
                <a:solidFill>
                  <a:schemeClr val="accent4">
                    <a:lumMod val="75000"/>
                  </a:schemeClr>
                </a:solidFill>
                <a:effectLst/>
                <a:uLnTx/>
                <a:uFillTx/>
                <a:latin typeface="+mn-lt"/>
                <a:ea typeface="+mn-ea"/>
                <a:cs typeface="+mn-cs"/>
              </a:rPr>
              <a:t>d) Advocate for changes at home, in school, or in the community that would increase safety, such as testing smoke detectors, implementing a fire escape plan, and erecting fencing around swimming pools</a:t>
            </a:r>
            <a:endParaRPr kumimoji="0" lang="en-US" sz="22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 name="Picture 6" descr="C:\Documents and Settings\csmith\Local Settings\Temporary Internet Files\Content.IE5\IZXO1WYZ\MC900446070[1].wmf"/>
          <p:cNvPicPr>
            <a:picLocks noChangeAspect="1" noChangeArrowheads="1"/>
          </p:cNvPicPr>
          <p:nvPr/>
        </p:nvPicPr>
        <p:blipFill>
          <a:blip r:embed="rId4" cstate="print"/>
          <a:srcRect/>
          <a:stretch>
            <a:fillRect/>
          </a:stretch>
        </p:blipFill>
        <p:spPr bwMode="auto">
          <a:xfrm>
            <a:off x="8153400" y="0"/>
            <a:ext cx="990600" cy="960120"/>
          </a:xfrm>
          <a:prstGeom prst="rect">
            <a:avLst/>
          </a:prstGeom>
          <a:noFill/>
        </p:spPr>
      </p:pic>
      <p:sp>
        <p:nvSpPr>
          <p:cNvPr id="11"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Prevention &amp; Risk Management</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457200" y="6172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ox(in)">
                                      <p:cBhvr>
                                        <p:cTn id="17" dur="500"/>
                                        <p:tgtEl>
                                          <p:spTgt spid="7">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ox(in)">
                                      <p:cBhvr>
                                        <p:cTn id="20" dur="500"/>
                                        <p:tgtEl>
                                          <p:spTgt spid="7">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ox(in)">
                                      <p:cBhvr>
                                        <p:cTn id="23" dur="500"/>
                                        <p:tgtEl>
                                          <p:spTgt spid="7">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ox(in)">
                                      <p:cBhvr>
                                        <p:cTn id="26" dur="500"/>
                                        <p:tgtEl>
                                          <p:spTgt spid="7">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box(in)">
                                      <p:cBhvr>
                                        <p:cTn id="29" dur="500"/>
                                        <p:tgtEl>
                                          <p:spTgt spid="7">
                                            <p:txEl>
                                              <p:pRg st="6" end="6"/>
                                            </p:txEl>
                                          </p:spTgt>
                                        </p:tgtEl>
                                      </p:cBhvr>
                                    </p:animEffect>
                                  </p:child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44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normAutofit/>
          </a:bodyPr>
          <a:lstStyle/>
          <a:p>
            <a:r>
              <a:rPr lang="en-US" dirty="0" smtClean="0"/>
              <a:t>Physical &amp; Personal Wellness</a:t>
            </a:r>
            <a:endParaRPr lang="en-US" dirty="0"/>
          </a:p>
        </p:txBody>
      </p:sp>
      <p:sp>
        <p:nvSpPr>
          <p:cNvPr id="3" name="Content Placeholder 2"/>
          <p:cNvSpPr>
            <a:spLocks noGrp="1"/>
          </p:cNvSpPr>
          <p:nvPr>
            <p:ph idx="1"/>
          </p:nvPr>
        </p:nvSpPr>
        <p:spPr>
          <a:xfrm>
            <a:off x="228600" y="1775191"/>
            <a:ext cx="8458200" cy="5082809"/>
          </a:xfrm>
        </p:spPr>
        <p:txBody>
          <a:bodyPr>
            <a:normAutofit fontScale="70000" lnSpcReduction="20000"/>
          </a:bodyPr>
          <a:lstStyle/>
          <a:p>
            <a:r>
              <a:rPr lang="en-US" sz="4400" b="1" dirty="0" smtClean="0"/>
              <a:t>Prepared Graduate Competencies</a:t>
            </a:r>
          </a:p>
          <a:p>
            <a:pPr lvl="1"/>
            <a:r>
              <a:rPr lang="en-US" sz="4000" dirty="0" smtClean="0">
                <a:solidFill>
                  <a:srgbClr val="0070C0"/>
                </a:solidFill>
              </a:rPr>
              <a:t>Participate regularly in physical activity</a:t>
            </a:r>
          </a:p>
          <a:p>
            <a:pPr lvl="1"/>
            <a:r>
              <a:rPr lang="en-US" sz="4000" dirty="0" smtClean="0">
                <a:solidFill>
                  <a:srgbClr val="0070C0"/>
                </a:solidFill>
              </a:rPr>
              <a:t>Achieve and maintain a health-enhancing level of physical fitness</a:t>
            </a:r>
          </a:p>
          <a:p>
            <a:pPr lvl="1"/>
            <a:r>
              <a:rPr lang="en-US" sz="4000" dirty="0" smtClean="0">
                <a:solidFill>
                  <a:srgbClr val="0070C0"/>
                </a:solidFill>
              </a:rPr>
              <a:t>Apply knowledge and skills to engage in healthy eating</a:t>
            </a:r>
          </a:p>
          <a:p>
            <a:pPr lvl="1"/>
            <a:r>
              <a:rPr lang="en-US" sz="4000" dirty="0" smtClean="0">
                <a:solidFill>
                  <a:srgbClr val="0070C0"/>
                </a:solidFill>
              </a:rPr>
              <a:t>Apply knowledge and skills necessary to make personal decisions that promote healthy relationships and sexual and reproductive health</a:t>
            </a:r>
          </a:p>
          <a:p>
            <a:pPr lvl="1"/>
            <a:r>
              <a:rPr lang="en-US" sz="4000" dirty="0" smtClean="0">
                <a:solidFill>
                  <a:srgbClr val="0070C0"/>
                </a:solidFill>
              </a:rPr>
              <a:t>Apply knowledge and skills related to health promotion, disease prevention, and health maintenance</a:t>
            </a:r>
            <a:endParaRPr lang="en-US" sz="4400" dirty="0">
              <a:solidFill>
                <a:srgbClr val="0070C0"/>
              </a:solidFill>
            </a:endParaRPr>
          </a:p>
        </p:txBody>
      </p:sp>
      <p:pic>
        <p:nvPicPr>
          <p:cNvPr id="1027" name="Picture 3" descr="C:\Documents and Settings\Administrator\Local Settings\Temporary Internet Files\Content.IE5\0XSWQIEK\MC900060327[1].wmf"/>
          <p:cNvPicPr>
            <a:picLocks noChangeAspect="1" noChangeArrowheads="1"/>
          </p:cNvPicPr>
          <p:nvPr/>
        </p:nvPicPr>
        <p:blipFill>
          <a:blip r:embed="rId4" cstate="print"/>
          <a:srcRect/>
          <a:stretch>
            <a:fillRect/>
          </a:stretch>
        </p:blipFill>
        <p:spPr bwMode="auto">
          <a:xfrm>
            <a:off x="7533519" y="228600"/>
            <a:ext cx="1610481" cy="1143000"/>
          </a:xfrm>
          <a:prstGeom prst="rect">
            <a:avLst/>
          </a:prstGeom>
          <a:noFill/>
        </p:spPr>
      </p:pic>
      <p:pic>
        <p:nvPicPr>
          <p:cNvPr id="5"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36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Health Education</a:t>
            </a:r>
            <a:endParaRPr lang="en-US" dirty="0"/>
          </a:p>
        </p:txBody>
      </p:sp>
      <p:sp>
        <p:nvSpPr>
          <p:cNvPr id="4" name="Text Placeholder 3"/>
          <p:cNvSpPr>
            <a:spLocks noGrp="1"/>
          </p:cNvSpPr>
          <p:nvPr>
            <p:ph type="body" sz="half" idx="2"/>
          </p:nvPr>
        </p:nvSpPr>
        <p:spPr/>
        <p:txBody>
          <a:bodyPr>
            <a:noAutofit/>
          </a:bodyPr>
          <a:lstStyle/>
          <a:p>
            <a:pPr algn="ctr"/>
            <a:r>
              <a:rPr lang="en-US" sz="2400" b="1" dirty="0" smtClean="0">
                <a:solidFill>
                  <a:srgbClr val="FF0000"/>
                </a:solidFill>
              </a:rPr>
              <a:t>STANDARD:</a:t>
            </a:r>
          </a:p>
          <a:p>
            <a:pPr algn="ctr"/>
            <a:endParaRPr lang="en-US" sz="1200" b="1" dirty="0" smtClean="0"/>
          </a:p>
          <a:p>
            <a:pPr algn="ctr"/>
            <a:r>
              <a:rPr lang="en-US" sz="2400" b="1" dirty="0" smtClean="0"/>
              <a:t>Physical &amp; Personal Wellness</a:t>
            </a:r>
          </a:p>
          <a:p>
            <a:pPr algn="ctr"/>
            <a:endParaRPr lang="en-US" sz="2400" b="1" dirty="0" smtClean="0"/>
          </a:p>
          <a:p>
            <a:pPr algn="ctr"/>
            <a:r>
              <a:rPr lang="en-US" sz="2400" b="1" dirty="0" smtClean="0"/>
              <a:t>Emotional &amp; Social Wellness </a:t>
            </a:r>
          </a:p>
          <a:p>
            <a:pPr algn="ctr"/>
            <a:endParaRPr lang="en-US" sz="2400" b="1" dirty="0" smtClean="0"/>
          </a:p>
          <a:p>
            <a:pPr algn="ctr"/>
            <a:r>
              <a:rPr lang="en-US" sz="2400" b="1" dirty="0" smtClean="0"/>
              <a:t> Prevention &amp; Risk Management</a:t>
            </a:r>
            <a:endParaRPr lang="en-US" sz="2400" b="1" dirty="0"/>
          </a:p>
        </p:txBody>
      </p:sp>
      <p:sp>
        <p:nvSpPr>
          <p:cNvPr id="5" name="Content Placeholder 2"/>
          <p:cNvSpPr txBox="1">
            <a:spLocks/>
          </p:cNvSpPr>
          <p:nvPr/>
        </p:nvSpPr>
        <p:spPr>
          <a:xfrm>
            <a:off x="2895600" y="1447800"/>
            <a:ext cx="6248400" cy="5410200"/>
          </a:xfrm>
          <a:prstGeom prst="rect">
            <a:avLst/>
          </a:prstGeom>
          <a:solidFill>
            <a:schemeClr val="bg2">
              <a:shade val="75000"/>
            </a:schemeClr>
          </a:solidFill>
        </p:spPr>
        <p:txBody>
          <a:bodyPr vert="horz" lIns="54864" tIns="91440" rtlCol="0">
            <a:normAutofit fontScale="25000" lnSpcReduction="20000"/>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600" b="1" dirty="0" smtClean="0"/>
          </a:p>
          <a:p>
            <a:pPr marL="0" marR="0" lvl="0" indent="0" algn="l" defTabSz="914400" rtl="0" eaLnBrk="1" fontAlgn="auto" latinLnBrk="0" hangingPunct="1">
              <a:lnSpc>
                <a:spcPct val="100000"/>
              </a:lnSpc>
              <a:spcBef>
                <a:spcPts val="0"/>
              </a:spcBef>
              <a:spcAft>
                <a:spcPts val="0"/>
              </a:spcAft>
              <a:buClr>
                <a:schemeClr val="accent1"/>
              </a:buClr>
              <a:buSzPct val="80000"/>
              <a:tabLst/>
              <a:defRPr/>
            </a:pPr>
            <a:r>
              <a:rPr kumimoji="0" lang="en-US" sz="8600" b="1" i="0" u="none" strike="noStrike" kern="1200" cap="none" spc="0" normalizeH="0" baseline="0" noProof="0" dirty="0" smtClean="0">
                <a:ln>
                  <a:noFill/>
                </a:ln>
                <a:solidFill>
                  <a:srgbClr val="7030A0"/>
                </a:solidFill>
                <a:effectLst/>
                <a:uLnTx/>
                <a:uFillTx/>
                <a:latin typeface="+mn-lt"/>
                <a:ea typeface="+mn-ea"/>
                <a:cs typeface="+mn-cs"/>
              </a:rPr>
              <a:t>GRADE LEVEL EXPECTATIONS</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6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kumimoji="0" lang="en-US" sz="8600" b="1" i="0" u="none" strike="noStrike" kern="1200" cap="none" spc="0" normalizeH="0" baseline="0" noProof="0" dirty="0" smtClean="0">
                <a:ln>
                  <a:noFill/>
                </a:ln>
                <a:solidFill>
                  <a:schemeClr val="tx1"/>
                </a:solidFill>
                <a:effectLst/>
                <a:uLnTx/>
                <a:uFillTx/>
                <a:latin typeface="+mn-lt"/>
                <a:ea typeface="+mn-ea"/>
                <a:cs typeface="+mn-cs"/>
              </a:rPr>
              <a:t>Healthy Eating</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Decision Making Regarding Sexual Health</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Supporting Others Making Healthy Choices</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Ongoing Self Health Evaluations</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8600" b="1" dirty="0" smtClean="0"/>
          </a:p>
          <a:p>
            <a:pPr marL="0" marR="0" lvl="0" indent="0" algn="l" defTabSz="914400" rtl="0" eaLnBrk="1" fontAlgn="auto" latinLnBrk="0" hangingPunct="1">
              <a:lnSpc>
                <a:spcPct val="100000"/>
              </a:lnSpc>
              <a:spcBef>
                <a:spcPts val="0"/>
              </a:spcBef>
              <a:spcAft>
                <a:spcPts val="0"/>
              </a:spcAft>
              <a:buClr>
                <a:schemeClr val="accent1"/>
              </a:buClr>
              <a:buSzPct val="80000"/>
              <a:tabLst/>
              <a:defRPr/>
            </a:pPr>
            <a:endParaRPr lang="en-US" sz="86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Interrelationship of Physical, Mental, Emotional Health</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Goal Setting</a:t>
            </a:r>
          </a:p>
          <a:p>
            <a:pPr marL="0" marR="0" lvl="0" indent="0" algn="l" defTabSz="914400" rtl="0" eaLnBrk="1" fontAlgn="auto" latinLnBrk="0" hangingPunct="1">
              <a:lnSpc>
                <a:spcPct val="100000"/>
              </a:lnSpc>
              <a:spcBef>
                <a:spcPts val="0"/>
              </a:spcBef>
              <a:spcAft>
                <a:spcPts val="0"/>
              </a:spcAft>
              <a:buClr>
                <a:schemeClr val="accent1"/>
              </a:buClr>
              <a:buSzPct val="80000"/>
              <a:tabLst/>
              <a:defRPr/>
            </a:pPr>
            <a:endParaRPr lang="en-US" sz="86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Healthy Relationships</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dirty="0" smtClean="0"/>
              <a:t>Drug and Alcohol Use Prevention</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8600" b="1" smtClean="0"/>
              <a:t>Violence Preventio</a:t>
            </a:r>
            <a:endParaRPr lang="en-US" sz="44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44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44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4400" b="1" dirty="0" smtClean="0"/>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44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4400" b="0" i="0" u="none" strike="noStrike" kern="1200" cap="none" spc="0" normalizeH="0" baseline="0" noProof="0" dirty="0">
              <a:ln>
                <a:noFill/>
              </a:ln>
              <a:solidFill>
                <a:srgbClr val="0070C0"/>
              </a:solidFill>
              <a:effectLst/>
              <a:uLnTx/>
              <a:uFillTx/>
              <a:latin typeface="+mn-lt"/>
              <a:ea typeface="+mn-ea"/>
              <a:cs typeface="+mn-cs"/>
            </a:endParaRPr>
          </a:p>
        </p:txBody>
      </p:sp>
      <p:sp>
        <p:nvSpPr>
          <p:cNvPr id="6" name="Title 1"/>
          <p:cNvSpPr txBox="1">
            <a:spLocks/>
          </p:cNvSpPr>
          <p:nvPr/>
        </p:nvSpPr>
        <p:spPr>
          <a:xfrm>
            <a:off x="2895600" y="381000"/>
            <a:ext cx="5943600" cy="978408"/>
          </a:xfrm>
          <a:prstGeom prst="rect">
            <a:avLst/>
          </a:prstGeom>
        </p:spPr>
        <p:txBody>
          <a:bodyPr vert="horz" lIns="73152" rIns="45720" bIns="0" rtlCol="0" anchor="b">
            <a:normAutofit fontScale="92500"/>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smtClean="0">
                <a:solidFill>
                  <a:schemeClr val="accent1">
                    <a:satMod val="150000"/>
                  </a:schemeClr>
                </a:solidFill>
                <a:latin typeface="+mj-lt"/>
                <a:ea typeface="+mj-ea"/>
                <a:cs typeface="+mj-cs"/>
              </a:rPr>
              <a:t>High School at a Glance</a:t>
            </a:r>
            <a:endParaRPr kumimoji="0" lang="en-US" sz="4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8153400" y="5867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Standards Template</a:t>
            </a:r>
            <a:endParaRPr lang="en-US" dirty="0"/>
          </a:p>
        </p:txBody>
      </p:sp>
      <p:pic>
        <p:nvPicPr>
          <p:cNvPr id="5122" name="Picture 2"/>
          <p:cNvPicPr>
            <a:picLocks noGrp="1" noChangeAspect="1" noChangeArrowheads="1"/>
          </p:cNvPicPr>
          <p:nvPr>
            <p:ph idx="1"/>
          </p:nvPr>
        </p:nvPicPr>
        <p:blipFill>
          <a:blip r:embed="rId4" cstate="print"/>
          <a:srcRect/>
          <a:stretch>
            <a:fillRect/>
          </a:stretch>
        </p:blipFill>
        <p:spPr bwMode="auto">
          <a:xfrm>
            <a:off x="1395412" y="1925637"/>
            <a:ext cx="6353175" cy="4324350"/>
          </a:xfrm>
          <a:prstGeom prst="rect">
            <a:avLst/>
          </a:prstGeom>
          <a:noFill/>
          <a:ln w="9525">
            <a:noFill/>
            <a:miter lim="800000"/>
            <a:headEnd/>
            <a:tailEnd/>
          </a:ln>
        </p:spPr>
      </p:pic>
      <p:cxnSp>
        <p:nvCxnSpPr>
          <p:cNvPr id="6" name="Straight Arrow Connector 5"/>
          <p:cNvCxnSpPr/>
          <p:nvPr/>
        </p:nvCxnSpPr>
        <p:spPr>
          <a:xfrm>
            <a:off x="990600" y="2057400"/>
            <a:ext cx="5334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1600200"/>
            <a:ext cx="1752600" cy="646331"/>
          </a:xfrm>
          <a:prstGeom prst="rect">
            <a:avLst/>
          </a:prstGeom>
          <a:noFill/>
        </p:spPr>
        <p:txBody>
          <a:bodyPr wrap="square" rtlCol="0">
            <a:spAutoFit/>
          </a:bodyPr>
          <a:lstStyle/>
          <a:p>
            <a:r>
              <a:rPr lang="en-US" b="1" dirty="0" smtClean="0">
                <a:solidFill>
                  <a:srgbClr val="FF0000"/>
                </a:solidFill>
              </a:rPr>
              <a:t>STANDARD:  One of 3   </a:t>
            </a:r>
            <a:endParaRPr lang="en-US" b="1" dirty="0">
              <a:solidFill>
                <a:srgbClr val="FF0000"/>
              </a:solidFill>
            </a:endParaRPr>
          </a:p>
        </p:txBody>
      </p:sp>
      <p:sp>
        <p:nvSpPr>
          <p:cNvPr id="8" name="TextBox 7"/>
          <p:cNvSpPr txBox="1"/>
          <p:nvPr/>
        </p:nvSpPr>
        <p:spPr>
          <a:xfrm>
            <a:off x="5181600" y="1447800"/>
            <a:ext cx="4191000" cy="923330"/>
          </a:xfrm>
          <a:prstGeom prst="rect">
            <a:avLst/>
          </a:prstGeom>
          <a:noFill/>
        </p:spPr>
        <p:txBody>
          <a:bodyPr wrap="square" rtlCol="0">
            <a:spAutoFit/>
          </a:bodyPr>
          <a:lstStyle/>
          <a:p>
            <a:r>
              <a:rPr lang="en-US" b="1" dirty="0" smtClean="0">
                <a:solidFill>
                  <a:srgbClr val="7030A0"/>
                </a:solidFill>
              </a:rPr>
              <a:t>GRADE LEVEL EXPECTATION:  Skills &amp; concepts students at this grade should master in progress toward graduation</a:t>
            </a:r>
            <a:endParaRPr lang="en-US" b="1" dirty="0">
              <a:solidFill>
                <a:srgbClr val="7030A0"/>
              </a:solidFill>
            </a:endParaRPr>
          </a:p>
        </p:txBody>
      </p:sp>
      <p:cxnSp>
        <p:nvCxnSpPr>
          <p:cNvPr id="9" name="Straight Arrow Connector 8"/>
          <p:cNvCxnSpPr/>
          <p:nvPr/>
        </p:nvCxnSpPr>
        <p:spPr>
          <a:xfrm flipH="1">
            <a:off x="7315200" y="2286000"/>
            <a:ext cx="533400" cy="533400"/>
          </a:xfrm>
          <a:prstGeom prst="straightConnector1">
            <a:avLst/>
          </a:prstGeom>
          <a:ln w="635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 y="2209800"/>
            <a:ext cx="1676400" cy="2031325"/>
          </a:xfrm>
          <a:prstGeom prst="rect">
            <a:avLst/>
          </a:prstGeom>
          <a:noFill/>
        </p:spPr>
        <p:txBody>
          <a:bodyPr wrap="square" rtlCol="0">
            <a:spAutoFit/>
          </a:bodyPr>
          <a:lstStyle/>
          <a:p>
            <a:r>
              <a:rPr lang="en-US" b="1" dirty="0" smtClean="0">
                <a:solidFill>
                  <a:srgbClr val="0070C0"/>
                </a:solidFill>
              </a:rPr>
              <a:t>PREPARED GRADUATE </a:t>
            </a:r>
            <a:r>
              <a:rPr lang="en-US" b="1" dirty="0" err="1" smtClean="0">
                <a:solidFill>
                  <a:srgbClr val="0070C0"/>
                </a:solidFill>
              </a:rPr>
              <a:t>COMPETENCYWhat</a:t>
            </a:r>
            <a:r>
              <a:rPr lang="en-US" b="1" dirty="0" smtClean="0">
                <a:solidFill>
                  <a:srgbClr val="0070C0"/>
                </a:solidFill>
              </a:rPr>
              <a:t> students will be able to do when they graduate.</a:t>
            </a:r>
          </a:p>
        </p:txBody>
      </p:sp>
      <p:cxnSp>
        <p:nvCxnSpPr>
          <p:cNvPr id="15" name="Straight Arrow Connector 14"/>
          <p:cNvCxnSpPr/>
          <p:nvPr/>
        </p:nvCxnSpPr>
        <p:spPr>
          <a:xfrm flipV="1">
            <a:off x="1143000" y="2362200"/>
            <a:ext cx="457200" cy="76200"/>
          </a:xfrm>
          <a:prstGeom prst="straightConnector1">
            <a:avLst/>
          </a:prstGeom>
          <a:ln w="635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 y="4473476"/>
            <a:ext cx="1600200" cy="1477328"/>
          </a:xfrm>
          <a:prstGeom prst="rect">
            <a:avLst/>
          </a:prstGeom>
          <a:noFill/>
        </p:spPr>
        <p:txBody>
          <a:bodyPr wrap="square" rtlCol="0">
            <a:spAutoFit/>
          </a:bodyPr>
          <a:lstStyle/>
          <a:p>
            <a:r>
              <a:rPr lang="en-US" b="1" dirty="0" smtClean="0">
                <a:solidFill>
                  <a:srgbClr val="00B050"/>
                </a:solidFill>
              </a:rPr>
              <a:t>EVIDENCE OUTCOMES:  Indicators of student mastery</a:t>
            </a:r>
          </a:p>
        </p:txBody>
      </p:sp>
      <p:cxnSp>
        <p:nvCxnSpPr>
          <p:cNvPr id="20" name="Straight Arrow Connector 19"/>
          <p:cNvCxnSpPr/>
          <p:nvPr/>
        </p:nvCxnSpPr>
        <p:spPr>
          <a:xfrm flipV="1">
            <a:off x="1143000" y="3276600"/>
            <a:ext cx="457200" cy="1371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00" y="3094672"/>
            <a:ext cx="1676400" cy="1477328"/>
          </a:xfrm>
          <a:prstGeom prst="rect">
            <a:avLst/>
          </a:prstGeom>
          <a:noFill/>
        </p:spPr>
        <p:txBody>
          <a:bodyPr wrap="square" rtlCol="0">
            <a:spAutoFit/>
          </a:bodyPr>
          <a:lstStyle/>
          <a:p>
            <a:r>
              <a:rPr lang="en-US" b="1" dirty="0" smtClean="0">
                <a:solidFill>
                  <a:schemeClr val="accent2">
                    <a:lumMod val="75000"/>
                  </a:schemeClr>
                </a:solidFill>
              </a:rPr>
              <a:t>INQUIRY QUESTIONS: Promote critical thinking</a:t>
            </a:r>
          </a:p>
        </p:txBody>
      </p:sp>
      <p:cxnSp>
        <p:nvCxnSpPr>
          <p:cNvPr id="23" name="Straight Arrow Connector 22"/>
          <p:cNvCxnSpPr/>
          <p:nvPr/>
        </p:nvCxnSpPr>
        <p:spPr>
          <a:xfrm flipH="1">
            <a:off x="6019800" y="3276600"/>
            <a:ext cx="1676400" cy="0"/>
          </a:xfrm>
          <a:prstGeom prst="straightConnector1">
            <a:avLst/>
          </a:prstGeom>
          <a:ln w="635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96200" y="4967407"/>
            <a:ext cx="1676400" cy="1400383"/>
          </a:xfrm>
          <a:prstGeom prst="rect">
            <a:avLst/>
          </a:prstGeom>
          <a:noFill/>
        </p:spPr>
        <p:txBody>
          <a:bodyPr wrap="square" rtlCol="0">
            <a:spAutoFit/>
          </a:bodyPr>
          <a:lstStyle/>
          <a:p>
            <a:r>
              <a:rPr lang="en-US" sz="1700" b="1" dirty="0" smtClean="0">
                <a:solidFill>
                  <a:srgbClr val="FFC000"/>
                </a:solidFill>
              </a:rPr>
              <a:t>RELEVANCE &amp; APPLICATION:  Relevant societal </a:t>
            </a:r>
          </a:p>
          <a:p>
            <a:r>
              <a:rPr lang="en-US" sz="1700" b="1" dirty="0" smtClean="0">
                <a:solidFill>
                  <a:srgbClr val="FFC000"/>
                </a:solidFill>
              </a:rPr>
              <a:t>context</a:t>
            </a:r>
          </a:p>
        </p:txBody>
      </p:sp>
      <p:cxnSp>
        <p:nvCxnSpPr>
          <p:cNvPr id="26" name="Straight Arrow Connector 25"/>
          <p:cNvCxnSpPr/>
          <p:nvPr/>
        </p:nvCxnSpPr>
        <p:spPr>
          <a:xfrm flipH="1" flipV="1">
            <a:off x="5029200" y="4114800"/>
            <a:ext cx="2667000" cy="9906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6135469"/>
            <a:ext cx="5257800" cy="646331"/>
          </a:xfrm>
          <a:prstGeom prst="rect">
            <a:avLst/>
          </a:prstGeom>
          <a:noFill/>
        </p:spPr>
        <p:txBody>
          <a:bodyPr wrap="square" rtlCol="0">
            <a:spAutoFit/>
          </a:bodyPr>
          <a:lstStyle/>
          <a:p>
            <a:r>
              <a:rPr lang="en-US" b="1" dirty="0" smtClean="0">
                <a:solidFill>
                  <a:srgbClr val="C00000"/>
                </a:solidFill>
              </a:rPr>
              <a:t>NATURE OF HEALTH:  </a:t>
            </a:r>
          </a:p>
          <a:p>
            <a:r>
              <a:rPr lang="en-US" b="1" dirty="0" smtClean="0">
                <a:solidFill>
                  <a:srgbClr val="C00000"/>
                </a:solidFill>
              </a:rPr>
              <a:t>Characteristics of discipline</a:t>
            </a:r>
          </a:p>
        </p:txBody>
      </p:sp>
      <p:cxnSp>
        <p:nvCxnSpPr>
          <p:cNvPr id="30" name="Straight Arrow Connector 29"/>
          <p:cNvCxnSpPr/>
          <p:nvPr/>
        </p:nvCxnSpPr>
        <p:spPr>
          <a:xfrm flipV="1">
            <a:off x="2362200" y="5105400"/>
            <a:ext cx="1447800" cy="1143000"/>
          </a:xfrm>
          <a:prstGeom prst="straightConnector1">
            <a:avLst/>
          </a:prstGeom>
          <a:ln w="635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 name="Recorded Sound">
            <a:hlinkClick r:id="" action="ppaction://media"/>
          </p:cNvPr>
          <p:cNvPicPr>
            <a:picLocks noRot="1" noChangeAspect="1"/>
          </p:cNvPicPr>
          <p:nvPr>
            <a:wavAudioFile r:embed="rId1" name="Recorded Sound"/>
          </p:nvPr>
        </p:nvPicPr>
        <p:blipFill>
          <a:blip r:embed="rId5" cstate="print"/>
          <a:stretch>
            <a:fillRect/>
          </a:stretch>
        </p:blipFill>
        <p:spPr>
          <a:xfrm>
            <a:off x="85344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par>
                          <p:cTn id="45" fill="hold">
                            <p:stCondLst>
                              <p:cond delay="0"/>
                            </p:stCondLst>
                            <p:childTnLst>
                              <p:par>
                                <p:cTn id="46" presetID="1" presetClass="mediacall" presetSubtype="0" fill="hold" nodeType="afterEffect">
                                  <p:stCondLst>
                                    <p:cond delay="0"/>
                                  </p:stCondLst>
                                  <p:childTnLst>
                                    <p:cmd type="call" cmd="playFrom(0.0)">
                                      <p:cBhvr>
                                        <p:cTn id="47" dur="37003"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7" grpId="0"/>
      <p:bldP spid="8" grpId="0"/>
      <p:bldP spid="14" grpId="0"/>
      <p:bldP spid="19" grpId="0"/>
      <p:bldP spid="22" grpId="0"/>
      <p:bldP spid="25"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228600"/>
            <a:ext cx="2525150" cy="978408"/>
          </a:xfrm>
        </p:spPr>
        <p:txBody>
          <a:bodyPr>
            <a:normAutofit fontScale="90000"/>
          </a:bodyPr>
          <a:lstStyle/>
          <a:p>
            <a:r>
              <a:rPr lang="en-US" dirty="0" smtClean="0"/>
              <a:t>HOW ARE YOU ABLE TO DO THIS WITHOUT A DEDICATED HEALTH CLASS?</a:t>
            </a:r>
            <a:endParaRPr lang="en-US" dirty="0"/>
          </a:p>
        </p:txBody>
      </p:sp>
      <p:sp>
        <p:nvSpPr>
          <p:cNvPr id="5" name="Rectangle 4"/>
          <p:cNvSpPr/>
          <p:nvPr/>
        </p:nvSpPr>
        <p:spPr>
          <a:xfrm rot="19434576">
            <a:off x="-1024509" y="2049842"/>
            <a:ext cx="494406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Are you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feeling</a:t>
            </a:r>
          </a:p>
        </p:txBody>
      </p:sp>
      <p:sp>
        <p:nvSpPr>
          <p:cNvPr id="7" name="Rectangle 6"/>
          <p:cNvSpPr/>
          <p:nvPr/>
        </p:nvSpPr>
        <p:spPr>
          <a:xfrm>
            <a:off x="0" y="4495800"/>
            <a:ext cx="2895600" cy="615553"/>
          </a:xfrm>
          <a:prstGeom prst="rect">
            <a:avLst/>
          </a:prstGeom>
          <a:noFill/>
        </p:spPr>
        <p:txBody>
          <a:bodyPr wrap="square" lIns="91440" tIns="45720" rIns="91440" bIns="45720">
            <a:spAutoFit/>
          </a:bodyPr>
          <a:lstStyle/>
          <a:p>
            <a:pPr algn="ctr"/>
            <a:r>
              <a:rPr lang="en-US" sz="3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Overwhelmed</a:t>
            </a:r>
            <a:endParaRPr lang="en-US" sz="3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838200" y="5105400"/>
            <a:ext cx="1143000" cy="1569660"/>
          </a:xfrm>
          <a:prstGeom prst="rect">
            <a:avLst/>
          </a:prstGeom>
          <a:noFill/>
        </p:spPr>
        <p:txBody>
          <a:bodyPr wrap="square" lIns="91440" tIns="45720" rIns="91440" bIns="45720">
            <a:spAutoFit/>
          </a:bodyPr>
          <a:lstStyle/>
          <a:p>
            <a:pPr algn="ctr"/>
            <a:r>
              <a:rPr lang="en-U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150" name="Picture 6" descr="C:\Documents and Settings\Administrator\Local Settings\Temporary Internet Files\Content.IE5\0XSWQIEK\MC900071184[1].wmf"/>
          <p:cNvPicPr>
            <a:picLocks noChangeAspect="1" noChangeArrowheads="1"/>
          </p:cNvPicPr>
          <p:nvPr/>
        </p:nvPicPr>
        <p:blipFill>
          <a:blip r:embed="rId4" cstate="print"/>
          <a:srcRect/>
          <a:stretch>
            <a:fillRect/>
          </a:stretch>
        </p:blipFill>
        <p:spPr bwMode="auto">
          <a:xfrm>
            <a:off x="7533374" y="5334000"/>
            <a:ext cx="1489995" cy="1371600"/>
          </a:xfrm>
          <a:prstGeom prst="rect">
            <a:avLst/>
          </a:prstGeom>
          <a:noFill/>
        </p:spPr>
      </p:pic>
      <p:sp>
        <p:nvSpPr>
          <p:cNvPr id="14" name="TextBox 13"/>
          <p:cNvSpPr txBox="1"/>
          <p:nvPr/>
        </p:nvSpPr>
        <p:spPr>
          <a:xfrm>
            <a:off x="3124200" y="1600200"/>
            <a:ext cx="5334000" cy="4801314"/>
          </a:xfrm>
          <a:prstGeom prst="rect">
            <a:avLst/>
          </a:prstGeom>
          <a:noFill/>
        </p:spPr>
        <p:txBody>
          <a:bodyPr wrap="square" rtlCol="0">
            <a:spAutoFit/>
          </a:bodyPr>
          <a:lstStyle/>
          <a:p>
            <a:pPr marL="342900" indent="-342900">
              <a:buAutoNum type="arabicPeriod"/>
            </a:pPr>
            <a:r>
              <a:rPr lang="en-US" dirty="0" smtClean="0"/>
              <a:t>Familiarize yourself with the standards.</a:t>
            </a:r>
          </a:p>
          <a:p>
            <a:pPr marL="342900" indent="-342900">
              <a:buAutoNum type="arabicPeriod"/>
            </a:pPr>
            <a:r>
              <a:rPr lang="en-US" dirty="0" smtClean="0"/>
              <a:t>Find ways to integrate the standards into other academic disciplines.</a:t>
            </a:r>
          </a:p>
          <a:p>
            <a:pPr marL="342900" indent="-342900">
              <a:buAutoNum type="arabicPeriod"/>
            </a:pPr>
            <a:r>
              <a:rPr lang="en-US" dirty="0" smtClean="0"/>
              <a:t>Make healthy messages a part of your classroom culture .</a:t>
            </a:r>
          </a:p>
          <a:p>
            <a:pPr marL="342900" indent="-342900">
              <a:buAutoNum type="arabicPeriod"/>
            </a:pPr>
            <a:r>
              <a:rPr lang="en-US" dirty="0" smtClean="0"/>
              <a:t>Utilize the language of health education throughout the school day.</a:t>
            </a:r>
          </a:p>
          <a:p>
            <a:pPr marL="342900" indent="-342900">
              <a:buAutoNum type="arabicPeriod"/>
            </a:pPr>
            <a:r>
              <a:rPr lang="en-US" dirty="0" smtClean="0"/>
              <a:t>Encourage the use of skills learned through health education in your classroom.</a:t>
            </a:r>
          </a:p>
          <a:p>
            <a:pPr marL="342900" indent="-342900">
              <a:buAutoNum type="arabicPeriod"/>
            </a:pPr>
            <a:r>
              <a:rPr lang="en-US" dirty="0" smtClean="0"/>
              <a:t>Utilize the resources at </a:t>
            </a:r>
            <a:r>
              <a:rPr lang="en-US" dirty="0" smtClean="0">
                <a:hlinkClick r:id="rId5"/>
              </a:rPr>
              <a:t>http://colegacy.org/comprehensive-pe-and-health-standards/teach-it/</a:t>
            </a:r>
            <a:r>
              <a:rPr lang="en-US" dirty="0" smtClean="0"/>
              <a:t> and at </a:t>
            </a:r>
            <a:r>
              <a:rPr lang="en-US" dirty="0" smtClean="0">
                <a:hlinkClick r:id="rId6"/>
              </a:rPr>
              <a:t>http://www.cde.state.co.us/sitoolkit/</a:t>
            </a:r>
            <a:r>
              <a:rPr lang="en-US" dirty="0" smtClean="0"/>
              <a:t> for ideas for teaching health education and for integrating health education into other content areas.</a:t>
            </a:r>
          </a:p>
          <a:p>
            <a:pPr marL="342900" indent="-342900">
              <a:buAutoNum type="arabicPeriod"/>
            </a:pPr>
            <a:r>
              <a:rPr lang="en-US" dirty="0" smtClean="0"/>
              <a:t>Access the help of your health education coordinators. </a:t>
            </a:r>
            <a:endParaRPr lang="en-US" dirty="0"/>
          </a:p>
        </p:txBody>
      </p:sp>
      <p:sp>
        <p:nvSpPr>
          <p:cNvPr id="15" name="Title 1"/>
          <p:cNvSpPr txBox="1">
            <a:spLocks/>
          </p:cNvSpPr>
          <p:nvPr/>
        </p:nvSpPr>
        <p:spPr>
          <a:xfrm>
            <a:off x="3200400" y="76200"/>
            <a:ext cx="5638800" cy="978408"/>
          </a:xfrm>
          <a:prstGeom prst="rect">
            <a:avLst/>
          </a:prstGeom>
        </p:spPr>
        <p:txBody>
          <a:bodyPr vert="horz" lIns="73152" rIns="45720" bIns="0" rtlCol="0" anchor="b">
            <a:normAutofit fontScale="97500"/>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smtClean="0">
                <a:solidFill>
                  <a:schemeClr val="accent1">
                    <a:satMod val="150000"/>
                  </a:schemeClr>
                </a:solidFill>
                <a:latin typeface="+mj-lt"/>
                <a:ea typeface="+mj-ea"/>
                <a:cs typeface="+mj-cs"/>
              </a:rPr>
              <a:t>Content Integration</a:t>
            </a:r>
            <a:endParaRPr kumimoji="0" lang="en-US" sz="4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9" name="Recorded Sound">
            <a:hlinkClick r:id="" action="ppaction://media"/>
          </p:cNvPr>
          <p:cNvPicPr>
            <a:picLocks noRot="1" noChangeAspect="1"/>
          </p:cNvPicPr>
          <p:nvPr>
            <a:wavAudioFile r:embed="rId1" name="Recorded Sound"/>
          </p:nvPr>
        </p:nvPicPr>
        <p:blipFill>
          <a:blip r:embed="rId7" cstate="print"/>
          <a:stretch>
            <a:fillRect/>
          </a:stretch>
        </p:blipFill>
        <p:spPr>
          <a:xfrm>
            <a:off x="8458200" y="4876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8600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 grpId="0"/>
      <p:bldP spid="5" grpId="0"/>
      <p:bldP spid="7" grpId="0"/>
      <p:bldP spid="8"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&amp; Evaluation</a:t>
            </a:r>
            <a:endParaRPr lang="en-US" dirty="0"/>
          </a:p>
        </p:txBody>
      </p:sp>
      <p:sp>
        <p:nvSpPr>
          <p:cNvPr id="3" name="Text Placeholder 2"/>
          <p:cNvSpPr>
            <a:spLocks noGrp="1"/>
          </p:cNvSpPr>
          <p:nvPr>
            <p:ph type="body" idx="1"/>
          </p:nvPr>
        </p:nvSpPr>
        <p:spPr/>
        <p:txBody>
          <a:bodyPr/>
          <a:lstStyle/>
          <a:p>
            <a:r>
              <a:rPr lang="en-US" dirty="0" smtClean="0"/>
              <a:t>We are preparing students to be successful in life!</a:t>
            </a:r>
            <a:endParaRPr lang="en-US" dirty="0"/>
          </a:p>
        </p:txBody>
      </p:sp>
      <p:sp>
        <p:nvSpPr>
          <p:cNvPr id="4" name="TextBox 3"/>
          <p:cNvSpPr txBox="1"/>
          <p:nvPr/>
        </p:nvSpPr>
        <p:spPr>
          <a:xfrm>
            <a:off x="990600" y="3048000"/>
            <a:ext cx="7086600" cy="1015663"/>
          </a:xfrm>
          <a:prstGeom prst="rect">
            <a:avLst/>
          </a:prstGeom>
          <a:noFill/>
        </p:spPr>
        <p:txBody>
          <a:bodyPr wrap="square" rtlCol="0">
            <a:spAutoFit/>
          </a:bodyPr>
          <a:lstStyle/>
          <a:p>
            <a:r>
              <a:rPr lang="en-US" dirty="0" smtClean="0"/>
              <a:t>Please take the post-test at the link below:</a:t>
            </a:r>
          </a:p>
          <a:p>
            <a:endParaRPr lang="en-US" dirty="0" smtClean="0"/>
          </a:p>
          <a:p>
            <a:r>
              <a:rPr lang="en-US" sz="2400" dirty="0" smtClean="0">
                <a:hlinkClick r:id="rId4"/>
              </a:rPr>
              <a:t>https://www.surveymonkey.com/s/YSHKBZ5</a:t>
            </a:r>
            <a:r>
              <a:rPr lang="en-US" sz="2400" dirty="0" smtClean="0"/>
              <a:t> </a:t>
            </a:r>
            <a:endParaRPr lang="en-US" sz="2400" dirty="0"/>
          </a:p>
        </p:txBody>
      </p:sp>
      <p:pic>
        <p:nvPicPr>
          <p:cNvPr id="5"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6019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pic>
        <p:nvPicPr>
          <p:cNvPr id="1028" name="Picture 4" descr="C:\Documents and Settings\csmith\Local Settings\Temporary Internet Files\Content.IE5\IZXO1WYZ\MC900197928[1].wmf"/>
          <p:cNvPicPr>
            <a:picLocks noGrp="1" noChangeAspect="1" noChangeArrowheads="1"/>
          </p:cNvPicPr>
          <p:nvPr>
            <p:ph idx="1"/>
          </p:nvPr>
        </p:nvPicPr>
        <p:blipFill>
          <a:blip r:embed="rId4" cstate="print"/>
          <a:srcRect/>
          <a:stretch>
            <a:fillRect/>
          </a:stretch>
        </p:blipFill>
        <p:spPr bwMode="auto">
          <a:xfrm>
            <a:off x="0" y="2286000"/>
            <a:ext cx="1676400" cy="1143000"/>
          </a:xfrm>
          <a:prstGeom prst="rect">
            <a:avLst/>
          </a:prstGeom>
          <a:noFill/>
        </p:spPr>
      </p:pic>
      <p:sp>
        <p:nvSpPr>
          <p:cNvPr id="4" name="Text Placeholder 3"/>
          <p:cNvSpPr>
            <a:spLocks noGrp="1"/>
          </p:cNvSpPr>
          <p:nvPr>
            <p:ph type="body" sz="half" idx="2"/>
          </p:nvPr>
        </p:nvSpPr>
        <p:spPr>
          <a:xfrm>
            <a:off x="2971800" y="1524000"/>
            <a:ext cx="6248400" cy="5334000"/>
          </a:xfrm>
        </p:spPr>
        <p:txBody>
          <a:bodyPr>
            <a:noAutofit/>
          </a:bodyPr>
          <a:lstStyle/>
          <a:p>
            <a:r>
              <a:rPr lang="en-US" sz="2200" dirty="0" smtClean="0">
                <a:solidFill>
                  <a:schemeClr val="accent6"/>
                </a:solidFill>
              </a:rPr>
              <a:t>1. Analyze the benefits of a health diet and the consequences of an unhealthy diet.</a:t>
            </a:r>
          </a:p>
          <a:p>
            <a:endParaRPr lang="en-US" sz="800" dirty="0" smtClean="0">
              <a:solidFill>
                <a:schemeClr val="tx2">
                  <a:lumMod val="60000"/>
                  <a:lumOff val="40000"/>
                </a:schemeClr>
              </a:solidFill>
            </a:endParaRPr>
          </a:p>
          <a:p>
            <a:r>
              <a:rPr lang="en-US" sz="2200" dirty="0" smtClean="0">
                <a:solidFill>
                  <a:schemeClr val="tx2">
                    <a:lumMod val="60000"/>
                    <a:lumOff val="40000"/>
                  </a:schemeClr>
                </a:solidFill>
              </a:rPr>
              <a:t>2. Analyze how family, peers, media, culture, and technology influence healthy eating choices.</a:t>
            </a:r>
          </a:p>
          <a:p>
            <a:r>
              <a:rPr lang="en-US" sz="800" dirty="0" smtClean="0">
                <a:solidFill>
                  <a:schemeClr val="accent1">
                    <a:lumMod val="50000"/>
                  </a:schemeClr>
                </a:solidFill>
              </a:rPr>
              <a:t>		</a:t>
            </a:r>
          </a:p>
          <a:p>
            <a:r>
              <a:rPr lang="en-US" sz="2200" dirty="0" smtClean="0">
                <a:solidFill>
                  <a:schemeClr val="accent1">
                    <a:lumMod val="50000"/>
                  </a:schemeClr>
                </a:solidFill>
              </a:rPr>
              <a:t>3. Demonstrate ways to take responsibility for life long healthy eating.</a:t>
            </a:r>
          </a:p>
          <a:p>
            <a:endParaRPr lang="en-US" sz="800" dirty="0" smtClean="0"/>
          </a:p>
          <a:p>
            <a:r>
              <a:rPr lang="en-US" sz="2200" dirty="0" smtClean="0">
                <a:solidFill>
                  <a:srgbClr val="FF0000"/>
                </a:solidFill>
              </a:rPr>
              <a:t>4. Use decision-making process to make healthy decisions about relationships and sexual health.</a:t>
            </a:r>
          </a:p>
          <a:p>
            <a:endParaRPr lang="en-US" sz="800" dirty="0" smtClean="0">
              <a:solidFill>
                <a:srgbClr val="FF0000"/>
              </a:solidFill>
            </a:endParaRPr>
          </a:p>
          <a:p>
            <a:r>
              <a:rPr lang="en-US" sz="2200" dirty="0" smtClean="0">
                <a:solidFill>
                  <a:srgbClr val="0070C0"/>
                </a:solidFill>
              </a:rPr>
              <a:t>5. Support others in making positive and healthful choices about sexual activity.</a:t>
            </a:r>
          </a:p>
          <a:p>
            <a:endParaRPr lang="en-US" sz="2200" dirty="0" smtClean="0">
              <a:solidFill>
                <a:srgbClr val="0070C0"/>
              </a:solidFill>
            </a:endParaRPr>
          </a:p>
          <a:p>
            <a:r>
              <a:rPr lang="en-US" sz="2200" dirty="0" smtClean="0">
                <a:solidFill>
                  <a:schemeClr val="accent4">
                    <a:lumMod val="75000"/>
                  </a:schemeClr>
                </a:solidFill>
              </a:rPr>
              <a:t>6. Develop and maintain the ongoing evaluation of factors that impact health, and modify lifestyle accordingly.</a:t>
            </a:r>
          </a:p>
          <a:p>
            <a:endParaRPr lang="en-US" sz="2200" dirty="0" smtClean="0">
              <a:solidFill>
                <a:srgbClr val="0070C0"/>
              </a:solidFill>
            </a:endParaRPr>
          </a:p>
        </p:txBody>
      </p:sp>
      <p:pic>
        <p:nvPicPr>
          <p:cNvPr id="1027" name="Picture 3" descr="C:\Documents and Settings\csmith\Local Settings\Temporary Internet Files\Content.IE5\1KMB5FP3\MC900434611[1].wmf"/>
          <p:cNvPicPr>
            <a:picLocks noChangeAspect="1" noChangeArrowheads="1"/>
          </p:cNvPicPr>
          <p:nvPr/>
        </p:nvPicPr>
        <p:blipFill>
          <a:blip r:embed="rId5" cstate="print"/>
          <a:srcRect/>
          <a:stretch>
            <a:fillRect/>
          </a:stretch>
        </p:blipFill>
        <p:spPr bwMode="auto">
          <a:xfrm>
            <a:off x="1066800" y="1219200"/>
            <a:ext cx="1752601" cy="1082224"/>
          </a:xfrm>
          <a:prstGeom prst="rect">
            <a:avLst/>
          </a:prstGeom>
          <a:noFill/>
        </p:spPr>
      </p:pic>
      <p:pic>
        <p:nvPicPr>
          <p:cNvPr id="1035" name="Picture 11" descr="C:\Documents and Settings\csmith\Local Settings\Temporary Internet Files\Content.IE5\AKYUUWGI\MC900060031[1].wmf"/>
          <p:cNvPicPr>
            <a:picLocks noChangeAspect="1" noChangeArrowheads="1"/>
          </p:cNvPicPr>
          <p:nvPr/>
        </p:nvPicPr>
        <p:blipFill>
          <a:blip r:embed="rId6" cstate="print"/>
          <a:srcRect/>
          <a:stretch>
            <a:fillRect/>
          </a:stretch>
        </p:blipFill>
        <p:spPr bwMode="auto">
          <a:xfrm>
            <a:off x="990600" y="3048000"/>
            <a:ext cx="1600200" cy="1565316"/>
          </a:xfrm>
          <a:prstGeom prst="rect">
            <a:avLst/>
          </a:prstGeom>
          <a:noFill/>
        </p:spPr>
      </p:pic>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2051" name="Picture 3" descr="C:\Documents and Settings\Administrator\Local Settings\Temporary Internet Files\Content.IE5\J1OLGYMR\MC900018361[1].wmf"/>
          <p:cNvPicPr>
            <a:picLocks noChangeAspect="1" noChangeArrowheads="1"/>
          </p:cNvPicPr>
          <p:nvPr/>
        </p:nvPicPr>
        <p:blipFill>
          <a:blip r:embed="rId7" cstate="print"/>
          <a:srcRect/>
          <a:stretch>
            <a:fillRect/>
          </a:stretch>
        </p:blipFill>
        <p:spPr bwMode="auto">
          <a:xfrm>
            <a:off x="95952" y="4419600"/>
            <a:ext cx="1503334" cy="1752600"/>
          </a:xfrm>
          <a:prstGeom prst="rect">
            <a:avLst/>
          </a:prstGeom>
          <a:noFill/>
        </p:spPr>
      </p:pic>
      <p:pic>
        <p:nvPicPr>
          <p:cNvPr id="11" name="Picture 2" descr="C:\Documents and Settings\csmith\Local Settings\Temporary Internet Files\Content.IE5\1KMB5FP3\MC900232730[1].wmf"/>
          <p:cNvPicPr>
            <a:picLocks noChangeAspect="1" noChangeArrowheads="1"/>
          </p:cNvPicPr>
          <p:nvPr/>
        </p:nvPicPr>
        <p:blipFill>
          <a:blip r:embed="rId8" cstate="print"/>
          <a:srcRect/>
          <a:stretch>
            <a:fillRect/>
          </a:stretch>
        </p:blipFill>
        <p:spPr bwMode="auto">
          <a:xfrm>
            <a:off x="1676400" y="5391503"/>
            <a:ext cx="1260695" cy="1466497"/>
          </a:xfrm>
          <a:prstGeom prst="rect">
            <a:avLst/>
          </a:prstGeom>
          <a:noFill/>
        </p:spPr>
      </p:pic>
      <p:pic>
        <p:nvPicPr>
          <p:cNvPr id="10" name="Recorded Sound">
            <a:hlinkClick r:id="" action="ppaction://media"/>
          </p:cNvPr>
          <p:cNvPicPr>
            <a:picLocks noRot="1" noChangeAspect="1"/>
          </p:cNvPicPr>
          <p:nvPr>
            <a:wavAudioFile r:embed="rId1" name="Recorded Sound"/>
          </p:nvPr>
        </p:nvPicPr>
        <p:blipFill>
          <a:blip r:embed="rId9" cstate="print"/>
          <a:stretch>
            <a:fillRect/>
          </a:stretch>
        </p:blipFill>
        <p:spPr>
          <a:xfrm>
            <a:off x="84582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ox(in)">
                                      <p:cBhvr>
                                        <p:cTn id="14" dur="500"/>
                                        <p:tgtEl>
                                          <p:spTgt spid="4">
                                            <p:txEl>
                                              <p:pRg st="2" end="2"/>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ox(in)">
                                      <p:cBhvr>
                                        <p:cTn id="21" dur="500"/>
                                        <p:tgtEl>
                                          <p:spTgt spid="4">
                                            <p:txEl>
                                              <p:pRg st="4" end="4"/>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ox(in)">
                                      <p:cBhvr>
                                        <p:cTn id="28" dur="500"/>
                                        <p:tgtEl>
                                          <p:spTgt spid="4">
                                            <p:txEl>
                                              <p:pRg st="6" end="6"/>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box(in)">
                                      <p:cBhvr>
                                        <p:cTn id="35" dur="500"/>
                                        <p:tgtEl>
                                          <p:spTgt spid="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box(in)">
                                      <p:cBhvr>
                                        <p:cTn id="40" dur="500"/>
                                        <p:tgtEl>
                                          <p:spTgt spid="4">
                                            <p:txEl>
                                              <p:pRg st="10" end="10"/>
                                            </p:txEl>
                                          </p:spTgt>
                                        </p:tgtEl>
                                      </p:cBhvr>
                                    </p:animEffec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4500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524000"/>
            <a:ext cx="9220200" cy="5334000"/>
          </a:xfrm>
        </p:spPr>
        <p:txBody>
          <a:bodyPr>
            <a:noAutofit/>
          </a:bodyPr>
          <a:lstStyle/>
          <a:p>
            <a:r>
              <a:rPr lang="en-US" sz="2200" dirty="0" smtClean="0">
                <a:solidFill>
                  <a:schemeClr val="accent6"/>
                </a:solidFill>
              </a:rPr>
              <a:t>1. Analyze the benefits of a healthy diet and consequences of an unhealthy diet</a:t>
            </a:r>
          </a:p>
          <a:p>
            <a:pPr marL="914400" lvl="1" indent="-457200"/>
            <a:r>
              <a:rPr lang="en-US" sz="2000" b="1" dirty="0" smtClean="0"/>
              <a:t>Prepared Graduates</a:t>
            </a:r>
            <a:r>
              <a:rPr lang="en-US" sz="2000" dirty="0" smtClean="0"/>
              <a:t>:  </a:t>
            </a:r>
            <a:r>
              <a:rPr lang="en-US" sz="2000" dirty="0" smtClean="0">
                <a:solidFill>
                  <a:srgbClr val="0070C0"/>
                </a:solidFill>
              </a:rPr>
              <a:t>Apply knowledge and skills to engage in lifelong healthy eating.</a:t>
            </a:r>
          </a:p>
          <a:p>
            <a:pPr marL="914400" lvl="1" indent="-457200"/>
            <a:r>
              <a:rPr lang="en-US" sz="2000" b="1" dirty="0" smtClean="0"/>
              <a:t>Evidence Outcomes:</a:t>
            </a:r>
          </a:p>
          <a:p>
            <a:pPr marL="914400" lvl="1" indent="-457200"/>
            <a:r>
              <a:rPr lang="en-US" sz="2000" b="1" dirty="0" smtClean="0"/>
              <a:t>	Students can:</a:t>
            </a:r>
          </a:p>
          <a:p>
            <a:pPr marL="914400" lvl="1" indent="-457200"/>
            <a:r>
              <a:rPr lang="en-US" sz="2000" b="1" dirty="0" smtClean="0"/>
              <a:t>	</a:t>
            </a:r>
            <a:r>
              <a:rPr lang="en-US" sz="2000" dirty="0" smtClean="0">
                <a:solidFill>
                  <a:schemeClr val="accent4">
                    <a:lumMod val="75000"/>
                  </a:schemeClr>
                </a:solidFill>
              </a:rPr>
              <a:t>a) Use nutritional evidence to describe healthy and unhealthy diets</a:t>
            </a:r>
          </a:p>
          <a:p>
            <a:pPr marL="914400" lvl="1" indent="-457200"/>
            <a:r>
              <a:rPr lang="en-US" sz="2000" dirty="0" smtClean="0">
                <a:solidFill>
                  <a:schemeClr val="accent4">
                    <a:lumMod val="75000"/>
                  </a:schemeClr>
                </a:solidFill>
              </a:rPr>
              <a:t>	b) Analyze and describe relationship among healthy eating, physical activity, and chronic diseases such as heart disease, cancer, type-2 diabetes, hypertension, and osteoporosis.</a:t>
            </a:r>
          </a:p>
          <a:p>
            <a:pPr marL="914400" lvl="1" indent="-457200"/>
            <a:r>
              <a:rPr lang="en-US" sz="2000" dirty="0" smtClean="0">
                <a:solidFill>
                  <a:schemeClr val="accent4">
                    <a:lumMod val="75000"/>
                  </a:schemeClr>
                </a:solidFill>
              </a:rPr>
              <a:t>	c) Describe the importance of eating a variety of foods to balance nutrient and caloric needs</a:t>
            </a:r>
          </a:p>
          <a:p>
            <a:pPr marL="914400" lvl="1" indent="-457200"/>
            <a:r>
              <a:rPr lang="en-US" sz="2000" dirty="0" smtClean="0">
                <a:solidFill>
                  <a:schemeClr val="accent4">
                    <a:lumMod val="75000"/>
                  </a:schemeClr>
                </a:solidFill>
              </a:rPr>
              <a:t>	d) Explain the effects of eating disorders on healthy growth and development</a:t>
            </a:r>
          </a:p>
          <a:p>
            <a:pPr marL="914400" lvl="1" indent="-457200"/>
            <a:r>
              <a:rPr lang="en-US" sz="2000" dirty="0" smtClean="0">
                <a:solidFill>
                  <a:schemeClr val="accent4">
                    <a:lumMod val="75000"/>
                  </a:schemeClr>
                </a:solidFill>
              </a:rPr>
              <a:t>	e) Analyze the relationship between eating behavior and metabolism</a:t>
            </a:r>
          </a:p>
          <a:p>
            <a:pPr marL="914400" lvl="1" indent="-457200"/>
            <a:endParaRPr lang="en-US" sz="2000" dirty="0" smtClean="0">
              <a:solidFill>
                <a:schemeClr val="accent4">
                  <a:lumMod val="75000"/>
                </a:schemeClr>
              </a:solidFill>
            </a:endParaRPr>
          </a:p>
          <a:p>
            <a:endParaRPr lang="en-US" sz="2200" dirty="0" smtClean="0">
              <a:solidFill>
                <a:schemeClr val="accent6"/>
              </a:solidFill>
            </a:endParaRPr>
          </a:p>
          <a:p>
            <a:endParaRPr lang="en-US" sz="800" dirty="0" smtClean="0">
              <a:solidFill>
                <a:schemeClr val="tx2">
                  <a:lumMod val="60000"/>
                  <a:lumOff val="40000"/>
                </a:schemeClr>
              </a:solidFill>
            </a:endParaRPr>
          </a:p>
          <a:p>
            <a:endParaRPr lang="en-US" sz="2200" dirty="0" smtClean="0">
              <a:solidFill>
                <a:srgbClr val="0070C0"/>
              </a:solidFill>
            </a:endParaRPr>
          </a:p>
        </p:txBody>
      </p:sp>
      <p:pic>
        <p:nvPicPr>
          <p:cNvPr id="1027" name="Picture 3" descr="C:\Documents and Settings\csmith\Local Settings\Temporary Internet Files\Content.IE5\1KMB5FP3\MC900434611[1].wmf"/>
          <p:cNvPicPr>
            <a:picLocks noChangeAspect="1" noChangeArrowheads="1"/>
          </p:cNvPicPr>
          <p:nvPr/>
        </p:nvPicPr>
        <p:blipFill>
          <a:blip r:embed="rId4" cstate="print"/>
          <a:srcRect/>
          <a:stretch>
            <a:fillRect/>
          </a:stretch>
        </p:blipFill>
        <p:spPr bwMode="auto">
          <a:xfrm>
            <a:off x="7391400" y="0"/>
            <a:ext cx="1524000" cy="941064"/>
          </a:xfrm>
          <a:prstGeom prst="rect">
            <a:avLst/>
          </a:prstGeom>
          <a:noFill/>
        </p:spPr>
      </p:pic>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ox(in)">
                                      <p:cBhvr>
                                        <p:cTn id="20" dur="500"/>
                                        <p:tgtEl>
                                          <p:spTgt spid="4">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ox(in)">
                                      <p:cBhvr>
                                        <p:cTn id="23" dur="500"/>
                                        <p:tgtEl>
                                          <p:spTgt spid="4">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ox(in)">
                                      <p:cBhvr>
                                        <p:cTn id="26" dur="500"/>
                                        <p:tgtEl>
                                          <p:spTgt spid="4">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ox(in)">
                                      <p:cBhvr>
                                        <p:cTn id="29" dur="500"/>
                                        <p:tgtEl>
                                          <p:spTgt spid="4">
                                            <p:txEl>
                                              <p:pRg st="6" end="6"/>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ox(in)">
                                      <p:cBhvr>
                                        <p:cTn id="32" dur="500"/>
                                        <p:tgtEl>
                                          <p:spTgt spid="4">
                                            <p:txEl>
                                              <p:pRg st="7" end="7"/>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box(in)">
                                      <p:cBhvr>
                                        <p:cTn id="35" dur="500"/>
                                        <p:tgtEl>
                                          <p:spTgt spid="4">
                                            <p:txEl>
                                              <p:pRg st="8" end="8"/>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64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447800"/>
            <a:ext cx="9220200" cy="5334000"/>
          </a:xfrm>
        </p:spPr>
        <p:txBody>
          <a:bodyPr>
            <a:noAutofit/>
          </a:bodyPr>
          <a:lstStyle/>
          <a:p>
            <a:r>
              <a:rPr lang="en-US" sz="2200" dirty="0" smtClean="0">
                <a:solidFill>
                  <a:schemeClr val="tx2">
                    <a:lumMod val="60000"/>
                    <a:lumOff val="40000"/>
                  </a:schemeClr>
                </a:solidFill>
              </a:rPr>
              <a:t>2. Analyze how family peers, media, culture, and technology influence  healthy eating choices</a:t>
            </a:r>
          </a:p>
          <a:p>
            <a:pPr marL="914400" lvl="1" indent="-457200"/>
            <a:r>
              <a:rPr lang="en-US" sz="2000" b="1" dirty="0" smtClean="0"/>
              <a:t>Prepared Graduates</a:t>
            </a:r>
            <a:r>
              <a:rPr lang="en-US" sz="2000" dirty="0" smtClean="0"/>
              <a:t>:  </a:t>
            </a:r>
            <a:r>
              <a:rPr lang="en-US" sz="2000" dirty="0" smtClean="0">
                <a:solidFill>
                  <a:srgbClr val="0070C0"/>
                </a:solidFill>
              </a:rPr>
              <a:t>Apply knowledge and skills to engage in life long healthy eating</a:t>
            </a:r>
          </a:p>
          <a:p>
            <a:pPr marL="914400" lvl="1" indent="-457200"/>
            <a:r>
              <a:rPr lang="en-US" sz="2000" b="1" dirty="0" smtClean="0"/>
              <a:t>Evidence Outcomes:</a:t>
            </a:r>
          </a:p>
          <a:p>
            <a:pPr marL="914400" lvl="1" indent="-457200"/>
            <a:r>
              <a:rPr lang="en-US" sz="2000" b="1" dirty="0" smtClean="0"/>
              <a:t>	Students can:</a:t>
            </a:r>
          </a:p>
          <a:p>
            <a:pPr marL="914400" lvl="1" indent="-457200"/>
            <a:r>
              <a:rPr lang="en-US" sz="2000" b="1" dirty="0" smtClean="0"/>
              <a:t>	</a:t>
            </a:r>
            <a:r>
              <a:rPr lang="en-US" sz="2000" dirty="0" smtClean="0">
                <a:solidFill>
                  <a:schemeClr val="accent4">
                    <a:lumMod val="75000"/>
                  </a:schemeClr>
                </a:solidFill>
              </a:rPr>
              <a:t>a) Analyze advertising claims for nutrition supplements and weight loss products.</a:t>
            </a:r>
          </a:p>
          <a:p>
            <a:pPr marL="914400" lvl="1" indent="-457200"/>
            <a:r>
              <a:rPr lang="en-US" sz="2000" dirty="0" smtClean="0">
                <a:solidFill>
                  <a:schemeClr val="accent4">
                    <a:lumMod val="75000"/>
                  </a:schemeClr>
                </a:solidFill>
              </a:rPr>
              <a:t>	b) Analyze how family, peers, and the media influence food choices</a:t>
            </a:r>
          </a:p>
          <a:p>
            <a:pPr marL="914400" lvl="1" indent="-457200"/>
            <a:r>
              <a:rPr lang="en-US" sz="2000" dirty="0" smtClean="0">
                <a:solidFill>
                  <a:schemeClr val="accent4">
                    <a:lumMod val="75000"/>
                  </a:schemeClr>
                </a:solidFill>
              </a:rPr>
              <a:t>	c) Analyze the influence of media on the selection of products and services related to weight management</a:t>
            </a:r>
            <a:br>
              <a:rPr lang="en-US" sz="2000" dirty="0" smtClean="0">
                <a:solidFill>
                  <a:schemeClr val="accent4">
                    <a:lumMod val="75000"/>
                  </a:schemeClr>
                </a:solidFill>
              </a:rPr>
            </a:br>
            <a:r>
              <a:rPr lang="en-US" sz="2000" dirty="0" smtClean="0">
                <a:solidFill>
                  <a:schemeClr val="accent4">
                    <a:lumMod val="75000"/>
                  </a:schemeClr>
                </a:solidFill>
              </a:rPr>
              <a:t>d) Analyze the influence of family, peers, culture, and the media on body image and the subsequent effects on eating behavior</a:t>
            </a:r>
            <a:br>
              <a:rPr lang="en-US" sz="2000" dirty="0" smtClean="0">
                <a:solidFill>
                  <a:schemeClr val="accent4">
                    <a:lumMod val="75000"/>
                  </a:schemeClr>
                </a:solidFill>
              </a:rPr>
            </a:br>
            <a:r>
              <a:rPr lang="en-US" sz="2000" dirty="0" smtClean="0">
                <a:solidFill>
                  <a:schemeClr val="accent4">
                    <a:lumMod val="75000"/>
                  </a:schemeClr>
                </a:solidFill>
              </a:rPr>
              <a:t>e) Analyze how a positive or negative body image can influence eating behavior</a:t>
            </a:r>
          </a:p>
          <a:p>
            <a:pPr marL="457200" indent="-457200"/>
            <a:endParaRPr lang="en-US" sz="2200" dirty="0" smtClean="0">
              <a:solidFill>
                <a:schemeClr val="accent6"/>
              </a:solidFill>
            </a:endParaRPr>
          </a:p>
          <a:p>
            <a:pPr marL="457200" indent="-457200"/>
            <a:endParaRPr lang="en-US" sz="2200" dirty="0" smtClean="0">
              <a:solidFill>
                <a:schemeClr val="accent6"/>
              </a:solidFill>
            </a:endParaRPr>
          </a:p>
          <a:p>
            <a:endParaRPr lang="en-US" sz="2200" dirty="0" smtClean="0">
              <a:solidFill>
                <a:schemeClr val="accent6"/>
              </a:solidFill>
            </a:endParaRPr>
          </a:p>
          <a:p>
            <a:endParaRPr lang="en-US" sz="800" dirty="0" smtClean="0">
              <a:solidFill>
                <a:schemeClr val="tx2">
                  <a:lumMod val="60000"/>
                  <a:lumOff val="40000"/>
                </a:schemeClr>
              </a:solidFill>
            </a:endParaRPr>
          </a:p>
          <a:p>
            <a:endParaRPr lang="en-US" sz="22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2" name="Picture 4" descr="C:\Documents and Settings\csmith\Local Settings\Temporary Internet Files\Content.IE5\IZXO1WYZ\MC900197928[1].wmf"/>
          <p:cNvPicPr>
            <a:picLocks noGrp="1" noChangeAspect="1" noChangeArrowheads="1"/>
          </p:cNvPicPr>
          <p:nvPr>
            <p:ph idx="1"/>
          </p:nvPr>
        </p:nvPicPr>
        <p:blipFill>
          <a:blip r:embed="rId4" cstate="print"/>
          <a:srcRect/>
          <a:stretch>
            <a:fillRect/>
          </a:stretch>
        </p:blipFill>
        <p:spPr bwMode="auto">
          <a:xfrm>
            <a:off x="7772400" y="0"/>
            <a:ext cx="1371600" cy="935182"/>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ox(i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ox(in)">
                                      <p:cBhvr>
                                        <p:cTn id="19" dur="500"/>
                                        <p:tgtEl>
                                          <p:spTgt spid="4">
                                            <p:txEl>
                                              <p:pRg st="2" end="2"/>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ox(in)">
                                      <p:cBhvr>
                                        <p:cTn id="25" dur="500"/>
                                        <p:tgtEl>
                                          <p:spTgt spid="4">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ox(in)">
                                      <p:cBhvr>
                                        <p:cTn id="28" dur="500"/>
                                        <p:tgtEl>
                                          <p:spTgt spid="4">
                                            <p:txEl>
                                              <p:pRg st="5" end="5"/>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ox(in)">
                                      <p:cBhvr>
                                        <p:cTn id="31" dur="500"/>
                                        <p:tgtEl>
                                          <p:spTgt spid="4">
                                            <p:txEl>
                                              <p:pRg st="6" end="6"/>
                                            </p:txEl>
                                          </p:spTgt>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42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447800"/>
            <a:ext cx="9220200" cy="5334000"/>
          </a:xfrm>
        </p:spPr>
        <p:txBody>
          <a:bodyPr>
            <a:noAutofit/>
          </a:bodyPr>
          <a:lstStyle/>
          <a:p>
            <a:r>
              <a:rPr lang="en-US" sz="2200" dirty="0" smtClean="0">
                <a:solidFill>
                  <a:schemeClr val="accent1">
                    <a:lumMod val="50000"/>
                  </a:schemeClr>
                </a:solidFill>
              </a:rPr>
              <a:t>3. Demonstrate ways to take responsibility for healthy eating.</a:t>
            </a:r>
          </a:p>
          <a:p>
            <a:pPr marL="914400" lvl="1" indent="-457200"/>
            <a:r>
              <a:rPr lang="en-US" sz="2000" b="1" dirty="0" smtClean="0"/>
              <a:t>Prepared Graduates</a:t>
            </a:r>
            <a:r>
              <a:rPr lang="en-US" sz="2000" dirty="0" smtClean="0"/>
              <a:t>:  </a:t>
            </a:r>
            <a:r>
              <a:rPr lang="en-US" sz="2000" dirty="0" smtClean="0">
                <a:solidFill>
                  <a:srgbClr val="0070C0"/>
                </a:solidFill>
              </a:rPr>
              <a:t>Apply knowledge and to engage in life long healthy eating</a:t>
            </a:r>
          </a:p>
          <a:p>
            <a:pPr marL="914400" lvl="1" indent="-457200"/>
            <a:r>
              <a:rPr lang="en-US" sz="2000" b="1" dirty="0" smtClean="0"/>
              <a:t>Evidence Outcomes:</a:t>
            </a:r>
          </a:p>
          <a:p>
            <a:pPr marL="914400" lvl="1" indent="-457200"/>
            <a:r>
              <a:rPr lang="en-US" sz="2000" b="1" dirty="0" smtClean="0"/>
              <a:t>	Students can:</a:t>
            </a:r>
          </a:p>
          <a:p>
            <a:pPr marL="914400" lvl="1" indent="-457200"/>
            <a:r>
              <a:rPr lang="en-US" sz="2000" b="1" dirty="0" smtClean="0"/>
              <a:t>	</a:t>
            </a:r>
            <a:r>
              <a:rPr lang="en-US" sz="2000" dirty="0" smtClean="0">
                <a:solidFill>
                  <a:schemeClr val="accent4">
                    <a:lumMod val="75000"/>
                  </a:schemeClr>
                </a:solidFill>
              </a:rPr>
              <a:t>a) Describe and explain how current and federal nutrition guidelines are useful in planning a healthy diet.</a:t>
            </a:r>
          </a:p>
          <a:p>
            <a:pPr marL="914400" lvl="1" indent="-457200"/>
            <a:r>
              <a:rPr lang="en-US" sz="2000" dirty="0" smtClean="0">
                <a:solidFill>
                  <a:schemeClr val="accent4">
                    <a:lumMod val="75000"/>
                  </a:schemeClr>
                </a:solidFill>
              </a:rPr>
              <a:t>	b) Use information on food labels to make healthy eating choices</a:t>
            </a:r>
          </a:p>
          <a:p>
            <a:pPr marL="914400" lvl="1" indent="-457200"/>
            <a:r>
              <a:rPr lang="en-US" sz="2000" dirty="0" smtClean="0">
                <a:solidFill>
                  <a:schemeClr val="accent4">
                    <a:lumMod val="75000"/>
                  </a:schemeClr>
                </a:solidFill>
              </a:rPr>
              <a:t>	c) Demonstrate how to balance caloric intake with caloric expenditure to maintain, gain, or reduce weight in a healthy manner.</a:t>
            </a:r>
          </a:p>
          <a:p>
            <a:pPr marL="914400" lvl="1" indent="-457200"/>
            <a:r>
              <a:rPr lang="en-US" sz="2000" dirty="0" smtClean="0">
                <a:solidFill>
                  <a:schemeClr val="accent4">
                    <a:lumMod val="75000"/>
                  </a:schemeClr>
                </a:solidFill>
              </a:rPr>
              <a:t>	d) Set a goal to improve one’s personal food choices that lead to a healthier diet.</a:t>
            </a:r>
            <a:endParaRPr lang="en-US" sz="2200" dirty="0" smtClean="0">
              <a:solidFill>
                <a:schemeClr val="accent6"/>
              </a:solidFill>
            </a:endParaRPr>
          </a:p>
          <a:p>
            <a:pPr marL="457200" indent="-457200"/>
            <a:endParaRPr lang="en-US" sz="2200" dirty="0" smtClean="0">
              <a:solidFill>
                <a:schemeClr val="accent6"/>
              </a:solidFill>
            </a:endParaRPr>
          </a:p>
          <a:p>
            <a:endParaRPr lang="en-US" sz="2200" dirty="0" smtClean="0">
              <a:solidFill>
                <a:schemeClr val="accent6"/>
              </a:solidFill>
            </a:endParaRPr>
          </a:p>
          <a:p>
            <a:endParaRPr lang="en-US" sz="800" dirty="0" smtClean="0">
              <a:solidFill>
                <a:schemeClr val="tx2">
                  <a:lumMod val="60000"/>
                  <a:lumOff val="40000"/>
                </a:schemeClr>
              </a:solidFill>
            </a:endParaRPr>
          </a:p>
          <a:p>
            <a:endParaRPr lang="en-US" sz="22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7" name="Picture 11" descr="C:\Documents and Settings\csmith\Local Settings\Temporary Internet Files\Content.IE5\AKYUUWGI\MC900060031[1].wmf"/>
          <p:cNvPicPr>
            <a:picLocks noChangeAspect="1" noChangeArrowheads="1"/>
          </p:cNvPicPr>
          <p:nvPr/>
        </p:nvPicPr>
        <p:blipFill>
          <a:blip r:embed="rId4" cstate="print"/>
          <a:srcRect/>
          <a:stretch>
            <a:fillRect/>
          </a:stretch>
        </p:blipFill>
        <p:spPr bwMode="auto">
          <a:xfrm>
            <a:off x="8153400" y="1"/>
            <a:ext cx="990600" cy="969005"/>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ox(in)">
                                      <p:cBhvr>
                                        <p:cTn id="18" dur="500"/>
                                        <p:tgtEl>
                                          <p:spTgt spid="4">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ox(in)">
                                      <p:cBhvr>
                                        <p:cTn id="21" dur="500"/>
                                        <p:tgtEl>
                                          <p:spTgt spid="4">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ox(in)">
                                      <p:cBhvr>
                                        <p:cTn id="24" dur="500"/>
                                        <p:tgtEl>
                                          <p:spTgt spid="4">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ox(in)">
                                      <p:cBhvr>
                                        <p:cTn id="27" dur="500"/>
                                        <p:tgtEl>
                                          <p:spTgt spid="4">
                                            <p:txEl>
                                              <p:pRg st="6" end="6"/>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ox(in)">
                                      <p:cBhvr>
                                        <p:cTn id="30" dur="500"/>
                                        <p:tgtEl>
                                          <p:spTgt spid="4">
                                            <p:txEl>
                                              <p:pRg st="7" end="7"/>
                                            </p:txEl>
                                          </p:spTgt>
                                        </p:tgtEl>
                                      </p:cBhvr>
                                    </p:animEffec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p:stCondLst>
                              <p:cond delay="500"/>
                            </p:stCondLst>
                            <p:childTnLst>
                              <p:par>
                                <p:cTn id="34" presetID="1" presetClass="mediacall" presetSubtype="0" fill="hold" nodeType="afterEffect">
                                  <p:stCondLst>
                                    <p:cond delay="0"/>
                                  </p:stCondLst>
                                  <p:childTnLst>
                                    <p:cmd type="call" cmd="playFrom(0.0)">
                                      <p:cBhvr>
                                        <p:cTn id="35" dur="36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447800"/>
            <a:ext cx="9220200" cy="5334000"/>
          </a:xfrm>
        </p:spPr>
        <p:txBody>
          <a:bodyPr>
            <a:noAutofit/>
          </a:bodyPr>
          <a:lstStyle/>
          <a:p>
            <a:r>
              <a:rPr lang="en-US" sz="2200" dirty="0" smtClean="0">
                <a:solidFill>
                  <a:srgbClr val="FF0000"/>
                </a:solidFill>
              </a:rPr>
              <a:t>4. Use a decision-making process to make healthy decisions about relationships and sexual health</a:t>
            </a:r>
          </a:p>
          <a:p>
            <a:pPr marL="914400" lvl="1" indent="-457200"/>
            <a:r>
              <a:rPr lang="en-US" sz="2000" b="1" dirty="0" smtClean="0"/>
              <a:t>Prepared Graduates</a:t>
            </a:r>
            <a:r>
              <a:rPr lang="en-US" sz="2000" dirty="0" smtClean="0"/>
              <a:t>:  </a:t>
            </a:r>
            <a:r>
              <a:rPr lang="en-US" sz="2000" dirty="0" smtClean="0">
                <a:solidFill>
                  <a:srgbClr val="0070C0"/>
                </a:solidFill>
              </a:rPr>
              <a:t>Apply knowledge and skills necessary to make personal decisions that promote healthy relationships and sexual and reproductive health.</a:t>
            </a:r>
          </a:p>
          <a:p>
            <a:pPr marL="914400" lvl="1" indent="-457200"/>
            <a:r>
              <a:rPr lang="en-US" sz="2000" b="1" dirty="0" smtClean="0"/>
              <a:t>Evidence Outcomes:</a:t>
            </a:r>
          </a:p>
          <a:p>
            <a:pPr marL="914400" lvl="1" indent="-457200"/>
            <a:r>
              <a:rPr lang="en-US" sz="2000" b="1" dirty="0" smtClean="0"/>
              <a:t>	Students can:</a:t>
            </a:r>
          </a:p>
          <a:p>
            <a:pPr marL="914400" lvl="1" indent="-457200"/>
            <a:r>
              <a:rPr lang="en-US" sz="2400" b="1" dirty="0" smtClean="0"/>
              <a:t>	</a:t>
            </a:r>
            <a:r>
              <a:rPr lang="en-US" sz="2000" dirty="0" smtClean="0">
                <a:solidFill>
                  <a:schemeClr val="accent4">
                    <a:lumMod val="75000"/>
                  </a:schemeClr>
                </a:solidFill>
              </a:rPr>
              <a:t>a) Define the characteristics of healthy relationships, dating, committed relationships, marriage, and family.</a:t>
            </a:r>
          </a:p>
          <a:p>
            <a:pPr marL="914400" lvl="1" indent="-457200"/>
            <a:r>
              <a:rPr lang="en-US" sz="2000" dirty="0" smtClean="0">
                <a:solidFill>
                  <a:schemeClr val="accent4">
                    <a:lumMod val="75000"/>
                  </a:schemeClr>
                </a:solidFill>
              </a:rPr>
              <a:t>	b) Analyze the possible consequences of early sexual activity and the emotional, mental, social, and physical benefits for delaying sexual activity</a:t>
            </a:r>
            <a:br>
              <a:rPr lang="en-US" sz="2000" dirty="0" smtClean="0">
                <a:solidFill>
                  <a:schemeClr val="accent4">
                    <a:lumMod val="75000"/>
                  </a:schemeClr>
                </a:solidFill>
              </a:rPr>
            </a:br>
            <a:r>
              <a:rPr lang="en-US" sz="2000" dirty="0" smtClean="0">
                <a:solidFill>
                  <a:schemeClr val="accent4">
                    <a:lumMod val="75000"/>
                  </a:schemeClr>
                </a:solidFill>
              </a:rPr>
              <a:t>c) Describe how a person can choose to abstain from sexual activity at any point, even after having engaged in prior sexual activity.</a:t>
            </a:r>
            <a:br>
              <a:rPr lang="en-US" sz="2000" dirty="0" smtClean="0">
                <a:solidFill>
                  <a:schemeClr val="accent4">
                    <a:lumMod val="75000"/>
                  </a:schemeClr>
                </a:solidFill>
              </a:rPr>
            </a:br>
            <a:r>
              <a:rPr lang="en-US" sz="2000" dirty="0" smtClean="0">
                <a:solidFill>
                  <a:schemeClr val="accent4">
                    <a:lumMod val="75000"/>
                  </a:schemeClr>
                </a:solidFill>
              </a:rPr>
              <a:t>d) Analyze factors that influence the choice, use, and effectiveness of contraception, including the availability of contraception methods</a:t>
            </a:r>
            <a:endParaRPr lang="en-US" sz="2400" dirty="0" smtClean="0">
              <a:solidFill>
                <a:schemeClr val="accent6"/>
              </a:solidFill>
            </a:endParaRPr>
          </a:p>
          <a:p>
            <a:endParaRPr lang="en-US" sz="2000" dirty="0" smtClean="0">
              <a:solidFill>
                <a:schemeClr val="accent6"/>
              </a:solidFill>
            </a:endParaRPr>
          </a:p>
          <a:p>
            <a:endParaRPr lang="en-US" sz="700" dirty="0" smtClean="0">
              <a:solidFill>
                <a:schemeClr val="tx2">
                  <a:lumMod val="60000"/>
                  <a:lumOff val="40000"/>
                </a:schemeClr>
              </a:solidFill>
            </a:endParaRPr>
          </a:p>
          <a:p>
            <a:endParaRPr lang="en-US" sz="20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9" name="Picture 3" descr="C:\Documents and Settings\Administrator\Local Settings\Temporary Internet Files\Content.IE5\J1OLGYMR\MC900018361[1].wmf"/>
          <p:cNvPicPr>
            <a:picLocks noChangeAspect="1" noChangeArrowheads="1"/>
          </p:cNvPicPr>
          <p:nvPr/>
        </p:nvPicPr>
        <p:blipFill>
          <a:blip r:embed="rId4" cstate="print"/>
          <a:srcRect/>
          <a:stretch>
            <a:fillRect/>
          </a:stretch>
        </p:blipFill>
        <p:spPr bwMode="auto">
          <a:xfrm>
            <a:off x="8001000" y="0"/>
            <a:ext cx="1143000" cy="1066016"/>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6019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ox(in)">
                                      <p:cBhvr>
                                        <p:cTn id="20" dur="500"/>
                                        <p:tgtEl>
                                          <p:spTgt spid="4">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ox(in)">
                                      <p:cBhvr>
                                        <p:cTn id="23" dur="500"/>
                                        <p:tgtEl>
                                          <p:spTgt spid="4">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ox(in)">
                                      <p:cBhvr>
                                        <p:cTn id="26" dur="500"/>
                                        <p:tgtEl>
                                          <p:spTgt spid="4">
                                            <p:txEl>
                                              <p:pRg st="5" end="5"/>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49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1371600"/>
          </a:xfrm>
        </p:spPr>
        <p:txBody>
          <a:bodyPr>
            <a:noAutofit/>
          </a:bodyPr>
          <a:lstStyle/>
          <a:p>
            <a:pPr algn="ctr"/>
            <a:r>
              <a:rPr lang="en-US" sz="4000" dirty="0" smtClean="0"/>
              <a:t>Grade Level Expectations</a:t>
            </a:r>
            <a:endParaRPr lang="en-US" sz="4000" b="0" dirty="0"/>
          </a:p>
        </p:txBody>
      </p:sp>
      <p:sp>
        <p:nvSpPr>
          <p:cNvPr id="4" name="Text Placeholder 3"/>
          <p:cNvSpPr>
            <a:spLocks noGrp="1"/>
          </p:cNvSpPr>
          <p:nvPr>
            <p:ph type="body" sz="half" idx="2"/>
          </p:nvPr>
        </p:nvSpPr>
        <p:spPr>
          <a:xfrm>
            <a:off x="0" y="1447800"/>
            <a:ext cx="9220200" cy="5334000"/>
          </a:xfrm>
        </p:spPr>
        <p:txBody>
          <a:bodyPr>
            <a:noAutofit/>
          </a:bodyPr>
          <a:lstStyle/>
          <a:p>
            <a:pPr marL="914400" lvl="1" indent="-457200"/>
            <a:r>
              <a:rPr lang="en-US" sz="2000" b="1" dirty="0" smtClean="0"/>
              <a:t>Evidence Outcomes Continued:</a:t>
            </a:r>
          </a:p>
          <a:p>
            <a:pPr marL="914400" lvl="1" indent="-457200"/>
            <a:r>
              <a:rPr lang="en-US" sz="2000" b="1" dirty="0" smtClean="0"/>
              <a:t>	Students can:</a:t>
            </a:r>
          </a:p>
          <a:p>
            <a:pPr marL="914400" lvl="1" indent="-457200"/>
            <a:r>
              <a:rPr lang="en-US" sz="2000" b="1" dirty="0" smtClean="0"/>
              <a:t>	</a:t>
            </a:r>
            <a:r>
              <a:rPr lang="en-US" sz="1800" dirty="0" smtClean="0">
                <a:solidFill>
                  <a:schemeClr val="accent4">
                    <a:lumMod val="75000"/>
                  </a:schemeClr>
                </a:solidFill>
              </a:rPr>
              <a:t> e) Explain the difference between risk avoidance and risk seduction and strategies one can utilize for each as it relates to STD’s and pregnancy</a:t>
            </a:r>
            <a:br>
              <a:rPr lang="en-US" sz="1800" dirty="0" smtClean="0">
                <a:solidFill>
                  <a:schemeClr val="accent4">
                    <a:lumMod val="75000"/>
                  </a:schemeClr>
                </a:solidFill>
              </a:rPr>
            </a:br>
            <a:r>
              <a:rPr lang="en-US" sz="1800" dirty="0" smtClean="0">
                <a:solidFill>
                  <a:schemeClr val="accent4">
                    <a:lumMod val="75000"/>
                  </a:schemeClr>
                </a:solidFill>
              </a:rPr>
              <a:t>f) Analyze when it is necessary to seek help with or leave an unhealthy situation</a:t>
            </a:r>
            <a:br>
              <a:rPr lang="en-US" sz="1800" dirty="0" smtClean="0">
                <a:solidFill>
                  <a:schemeClr val="accent4">
                    <a:lumMod val="75000"/>
                  </a:schemeClr>
                </a:solidFill>
              </a:rPr>
            </a:br>
            <a:r>
              <a:rPr lang="en-US" sz="1800" dirty="0" smtClean="0">
                <a:solidFill>
                  <a:schemeClr val="accent4">
                    <a:lumMod val="75000"/>
                  </a:schemeClr>
                </a:solidFill>
              </a:rPr>
              <a:t>g) Evaluate how HIV/AIDS and other sexually transmitted diseases or pregnancy could impact life goals</a:t>
            </a:r>
            <a:br>
              <a:rPr lang="en-US" sz="1800" dirty="0" smtClean="0">
                <a:solidFill>
                  <a:schemeClr val="accent4">
                    <a:lumMod val="75000"/>
                  </a:schemeClr>
                </a:solidFill>
              </a:rPr>
            </a:br>
            <a:r>
              <a:rPr lang="en-US" sz="1800" dirty="0" smtClean="0">
                <a:solidFill>
                  <a:schemeClr val="accent4">
                    <a:lumMod val="75000"/>
                  </a:schemeClr>
                </a:solidFill>
              </a:rPr>
              <a:t>h) Examine the responsibilities of parenthood</a:t>
            </a:r>
            <a:br>
              <a:rPr lang="en-US" sz="1800" dirty="0" smtClean="0">
                <a:solidFill>
                  <a:schemeClr val="accent4">
                    <a:lumMod val="75000"/>
                  </a:schemeClr>
                </a:solidFill>
              </a:rPr>
            </a:br>
            <a:r>
              <a:rPr lang="en-US" sz="1800" dirty="0" err="1" smtClean="0">
                <a:solidFill>
                  <a:schemeClr val="accent4">
                    <a:lumMod val="75000"/>
                  </a:schemeClr>
                </a:solidFill>
              </a:rPr>
              <a:t>i</a:t>
            </a:r>
            <a:r>
              <a:rPr lang="en-US" sz="1800" dirty="0" smtClean="0">
                <a:solidFill>
                  <a:schemeClr val="accent4">
                    <a:lumMod val="75000"/>
                  </a:schemeClr>
                </a:solidFill>
              </a:rPr>
              <a:t>) Appraise internal and external influences and pressures to become sexually active, and demonstrate strategies to resist those pressures.</a:t>
            </a:r>
            <a:endParaRPr lang="en-US" sz="2000" dirty="0" smtClean="0">
              <a:solidFill>
                <a:schemeClr val="accent6"/>
              </a:solidFill>
            </a:endParaRPr>
          </a:p>
          <a:p>
            <a:endParaRPr lang="en-US" sz="700" dirty="0" smtClean="0">
              <a:solidFill>
                <a:schemeClr val="tx2">
                  <a:lumMod val="60000"/>
                  <a:lumOff val="40000"/>
                </a:schemeClr>
              </a:solidFill>
            </a:endParaRPr>
          </a:p>
          <a:p>
            <a:endParaRPr lang="en-US" sz="2000" dirty="0" smtClean="0">
              <a:solidFill>
                <a:srgbClr val="0070C0"/>
              </a:solidFill>
            </a:endParaRPr>
          </a:p>
        </p:txBody>
      </p:sp>
      <p:sp>
        <p:nvSpPr>
          <p:cNvPr id="8" name="Title 1"/>
          <p:cNvSpPr txBox="1">
            <a:spLocks/>
          </p:cNvSpPr>
          <p:nvPr/>
        </p:nvSpPr>
        <p:spPr>
          <a:xfrm flipH="1">
            <a:off x="0" y="0"/>
            <a:ext cx="2819400" cy="1371600"/>
          </a:xfrm>
          <a:prstGeom prst="rect">
            <a:avLst/>
          </a:prstGeom>
        </p:spPr>
        <p:txBody>
          <a:bodyPr vert="horz" lIns="73152" rIns="45720" bIns="0" rtlCol="0" anchor="ctr" anchorCtr="1">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satMod val="150000"/>
                  </a:schemeClr>
                </a:solidFill>
                <a:effectLst/>
                <a:uLnTx/>
                <a:uFillTx/>
                <a:latin typeface="+mj-lt"/>
                <a:ea typeface="+mj-ea"/>
                <a:cs typeface="+mj-cs"/>
              </a:rPr>
              <a:t>STANDARD:</a:t>
            </a: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atMod val="150000"/>
                  </a:schemeClr>
                </a:solidFill>
                <a:effectLst/>
                <a:uLnTx/>
                <a:uFillTx/>
                <a:latin typeface="+mj-lt"/>
                <a:ea typeface="+mj-ea"/>
                <a:cs typeface="+mj-cs"/>
              </a:rPr>
              <a:t>Physical and Personal</a:t>
            </a:r>
            <a:r>
              <a:rPr kumimoji="0" lang="en-US" sz="2800" b="0" i="0" u="none" strike="noStrike" kern="1200" cap="none" spc="0" normalizeH="0" noProof="0" dirty="0" smtClean="0">
                <a:ln>
                  <a:noFill/>
                </a:ln>
                <a:solidFill>
                  <a:schemeClr val="accent1">
                    <a:satMod val="150000"/>
                  </a:schemeClr>
                </a:solidFill>
                <a:effectLst/>
                <a:uLnTx/>
                <a:uFillTx/>
                <a:latin typeface="+mj-lt"/>
                <a:ea typeface="+mj-ea"/>
                <a:cs typeface="+mj-cs"/>
              </a:rPr>
              <a:t> Wellness</a:t>
            </a:r>
            <a:endParaRPr kumimoji="0" lang="en-US" sz="28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9" name="Picture 3" descr="C:\Documents and Settings\Administrator\Local Settings\Temporary Internet Files\Content.IE5\J1OLGYMR\MC900018361[1].wmf"/>
          <p:cNvPicPr>
            <a:picLocks noChangeAspect="1" noChangeArrowheads="1"/>
          </p:cNvPicPr>
          <p:nvPr/>
        </p:nvPicPr>
        <p:blipFill>
          <a:blip r:embed="rId4" cstate="print"/>
          <a:srcRect/>
          <a:stretch>
            <a:fillRect/>
          </a:stretch>
        </p:blipFill>
        <p:spPr bwMode="auto">
          <a:xfrm>
            <a:off x="8001000" y="0"/>
            <a:ext cx="1143000" cy="1066016"/>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6096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35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1831</TotalTime>
  <Words>3422</Words>
  <Application>Microsoft Office PowerPoint</Application>
  <PresentationFormat>On-screen Show (4:3)</PresentationFormat>
  <Paragraphs>426</Paragraphs>
  <Slides>33</Slides>
  <Notes>33</Notes>
  <HiddenSlides>0</HiddenSlides>
  <MMClips>33</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Module</vt:lpstr>
      <vt:lpstr>Colorado Comprehensive Health Education Standards</vt:lpstr>
      <vt:lpstr>Comprehensive Health Education Standards</vt:lpstr>
      <vt:lpstr>Physical &amp; Personal Wellness</vt:lpstr>
      <vt:lpstr>Grade Level Expectations</vt:lpstr>
      <vt:lpstr>Grade Level Expectations</vt:lpstr>
      <vt:lpstr>Grade Level Expectations</vt:lpstr>
      <vt:lpstr>Grade Level Expectations</vt:lpstr>
      <vt:lpstr>Grade Level Expectations</vt:lpstr>
      <vt:lpstr>Grade Level Expectations</vt:lpstr>
      <vt:lpstr>Grade Level Expectations</vt:lpstr>
      <vt:lpstr>Grade Level Expectations</vt:lpstr>
      <vt:lpstr>Emotional &amp; Social Wellness</vt:lpstr>
      <vt:lpstr>Grade Level Expectations</vt:lpstr>
      <vt:lpstr>Grade Level Expectations</vt:lpstr>
      <vt:lpstr>Grade Level Expectations</vt:lpstr>
      <vt:lpstr>Grade Level Expectations</vt:lpstr>
      <vt:lpstr>Prevention &amp; Risk Management</vt:lpstr>
      <vt:lpstr> STANDARD: Prevention &amp; Risk Management</vt:lpstr>
      <vt:lpstr> STANDARD: Prevention &amp; Risk Management</vt:lpstr>
      <vt:lpstr>Grade Level Expectations</vt:lpstr>
      <vt:lpstr>Grade Level Expectations</vt:lpstr>
      <vt:lpstr>Grade Level Expectations</vt:lpstr>
      <vt:lpstr>Grade Level Expectations</vt:lpstr>
      <vt:lpstr>Grade Level Expectations</vt:lpstr>
      <vt:lpstr>Grade Level Expectations</vt:lpstr>
      <vt:lpstr>Grade Level Expectations</vt:lpstr>
      <vt:lpstr>Grade Level Expectations</vt:lpstr>
      <vt:lpstr>Grade Level Expectations</vt:lpstr>
      <vt:lpstr>Grade Level Expectations</vt:lpstr>
      <vt:lpstr>Comprehensive Health Education</vt:lpstr>
      <vt:lpstr>Academic Standards Template</vt:lpstr>
      <vt:lpstr>HOW ARE YOU ABLE TO DO THIS WITHOUT A DEDICATED HEALTH CLASS?</vt:lpstr>
      <vt:lpstr>Thank you &amp; Evaluation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Health Standards</dc:title>
  <dc:creator>Center Schools</dc:creator>
  <cp:lastModifiedBy>clancaster</cp:lastModifiedBy>
  <cp:revision>163</cp:revision>
  <dcterms:created xsi:type="dcterms:W3CDTF">2012-04-27T03:17:33Z</dcterms:created>
  <dcterms:modified xsi:type="dcterms:W3CDTF">2013-12-09T22:18:48Z</dcterms:modified>
</cp:coreProperties>
</file>