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3"/>
  </p:notesMasterIdLst>
  <p:sldIdLst>
    <p:sldId id="256" r:id="rId2"/>
    <p:sldId id="269" r:id="rId3"/>
    <p:sldId id="270" r:id="rId4"/>
    <p:sldId id="271" r:id="rId5"/>
    <p:sldId id="274" r:id="rId6"/>
    <p:sldId id="273" r:id="rId7"/>
    <p:sldId id="275" r:id="rId8"/>
    <p:sldId id="295" r:id="rId9"/>
    <p:sldId id="296" r:id="rId10"/>
    <p:sldId id="297" r:id="rId11"/>
    <p:sldId id="272" r:id="rId12"/>
    <p:sldId id="278" r:id="rId13"/>
    <p:sldId id="290" r:id="rId14"/>
    <p:sldId id="298" r:id="rId15"/>
    <p:sldId id="266" r:id="rId16"/>
    <p:sldId id="279" r:id="rId17"/>
    <p:sldId id="280" r:id="rId18"/>
    <p:sldId id="286" r:id="rId19"/>
    <p:sldId id="284" r:id="rId20"/>
    <p:sldId id="285" r:id="rId21"/>
    <p:sldId id="26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02" autoAdjust="0"/>
    <p:restoredTop sz="74603" autoAdjust="0"/>
  </p:normalViewPr>
  <p:slideViewPr>
    <p:cSldViewPr>
      <p:cViewPr>
        <p:scale>
          <a:sx n="50" d="100"/>
          <a:sy n="50" d="100"/>
        </p:scale>
        <p:origin x="-2082" y="-1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B84885-27FF-462A-85B3-46415619C7EA}" type="datetimeFigureOut">
              <a:rPr lang="en-US" smtClean="0"/>
              <a:pPr/>
              <a:t>7/9/2012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C89CF4-0B15-4C56-8816-F515FCA2EA8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Colorado has established Comprehensive Health Education Standards for grades Pre-K-12.  Health education standards are intended to help prepare students with information they needs in order to be successful using the 21</a:t>
            </a:r>
            <a:r>
              <a:rPr lang="en-US" sz="1200" kern="1200" baseline="30000" dirty="0" smtClean="0">
                <a:solidFill>
                  <a:schemeClr val="tx1"/>
                </a:solidFill>
                <a:latin typeface="+mn-lt"/>
                <a:ea typeface="+mn-ea"/>
                <a:cs typeface="+mn-cs"/>
              </a:rPr>
              <a:t>st</a:t>
            </a:r>
            <a:r>
              <a:rPr lang="en-US" sz="1200" kern="1200" baseline="0" dirty="0" smtClean="0">
                <a:solidFill>
                  <a:schemeClr val="tx1"/>
                </a:solidFill>
                <a:latin typeface="+mn-lt"/>
                <a:ea typeface="+mn-ea"/>
                <a:cs typeface="+mn-cs"/>
              </a:rPr>
              <a:t> century skills in our global economy.  Mastery of the concepts and skills within a standard means that a student has facility with a skill or concept in multiple contexts.  This PowerPoint will familiarize you with the 7</a:t>
            </a:r>
            <a:r>
              <a:rPr lang="en-US" sz="1200" kern="1200" baseline="30000" dirty="0" smtClean="0">
                <a:solidFill>
                  <a:schemeClr val="tx1"/>
                </a:solidFill>
                <a:latin typeface="+mn-lt"/>
                <a:ea typeface="+mn-ea"/>
                <a:cs typeface="+mn-cs"/>
              </a:rPr>
              <a:t>th</a:t>
            </a:r>
            <a:r>
              <a:rPr lang="en-US" sz="1200" kern="1200" baseline="0" dirty="0" smtClean="0">
                <a:solidFill>
                  <a:schemeClr val="tx1"/>
                </a:solidFill>
                <a:latin typeface="+mn-lt"/>
                <a:ea typeface="+mn-ea"/>
                <a:cs typeface="+mn-cs"/>
              </a:rPr>
              <a:t> grade standards.</a:t>
            </a:r>
          </a:p>
          <a:p>
            <a:endParaRPr lang="en-US" dirty="0"/>
          </a:p>
        </p:txBody>
      </p:sp>
      <p:sp>
        <p:nvSpPr>
          <p:cNvPr id="4" name="Slide Number Placeholder 3"/>
          <p:cNvSpPr>
            <a:spLocks noGrp="1"/>
          </p:cNvSpPr>
          <p:nvPr>
            <p:ph type="sldNum" sz="quarter" idx="10"/>
          </p:nvPr>
        </p:nvSpPr>
        <p:spPr/>
        <p:txBody>
          <a:bodyPr/>
          <a:lstStyle/>
          <a:p>
            <a:fld id="{A7C89CF4-0B15-4C56-8816-F515FCA2EA8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solidFill>
                  <a:srgbClr val="FF0000"/>
                </a:solidFill>
              </a:rPr>
              <a:t>Prepared Graduate Competencies define the skills and concepts Center High School graduates will utilize as an outcome of mastery of the Comprehensive Health Education Standards taught grades PreK-12.  </a:t>
            </a:r>
          </a:p>
          <a:p>
            <a:endParaRPr lang="en-US" baseline="0" dirty="0" smtClean="0">
              <a:solidFill>
                <a:srgbClr val="FF0000"/>
              </a:solidFill>
            </a:endParaRPr>
          </a:p>
          <a:p>
            <a:r>
              <a:rPr lang="en-US" baseline="0" dirty="0" smtClean="0">
                <a:solidFill>
                  <a:srgbClr val="FF0000"/>
                </a:solidFill>
              </a:rPr>
              <a:t>Prepared Graduates in the Emotional and Social Wellness standard will utilize knowledge and skills to enhance mental, emotional; social well being, and exhibit responsible personal and social behavior that respects self and others.</a:t>
            </a:r>
          </a:p>
        </p:txBody>
      </p:sp>
      <p:sp>
        <p:nvSpPr>
          <p:cNvPr id="4" name="Slide Number Placeholder 3"/>
          <p:cNvSpPr>
            <a:spLocks noGrp="1"/>
          </p:cNvSpPr>
          <p:nvPr>
            <p:ph type="sldNum" sz="quarter" idx="10"/>
          </p:nvPr>
        </p:nvSpPr>
        <p:spPr/>
        <p:txBody>
          <a:bodyPr/>
          <a:lstStyle/>
          <a:p>
            <a:fld id="{A7C89CF4-0B15-4C56-8816-F515FCA2EA88}"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For students in 7</a:t>
            </a:r>
            <a:r>
              <a:rPr lang="en-US" sz="1200" kern="1200" baseline="30000" dirty="0" smtClean="0">
                <a:solidFill>
                  <a:schemeClr val="tx1"/>
                </a:solidFill>
                <a:latin typeface="+mn-lt"/>
                <a:ea typeface="+mn-ea"/>
                <a:cs typeface="+mn-cs"/>
              </a:rPr>
              <a:t>th</a:t>
            </a:r>
            <a:r>
              <a:rPr lang="en-US" sz="1200" kern="1200" baseline="0" dirty="0" smtClean="0">
                <a:solidFill>
                  <a:schemeClr val="tx1"/>
                </a:solidFill>
                <a:latin typeface="+mn-lt"/>
                <a:ea typeface="+mn-ea"/>
                <a:cs typeface="+mn-cs"/>
              </a:rPr>
              <a:t> grade, for the Emotional and Social Wellness standard, students are expected to </a:t>
            </a:r>
            <a:r>
              <a:rPr lang="en-US" sz="1200" dirty="0" smtClean="0">
                <a:solidFill>
                  <a:srgbClr val="FF0000"/>
                </a:solidFill>
              </a:rPr>
              <a:t>demonstrate effective communication skills to express feelings appropriately; and </a:t>
            </a:r>
            <a:r>
              <a:rPr lang="en-US" sz="1200" dirty="0" smtClean="0">
                <a:solidFill>
                  <a:schemeClr val="accent4">
                    <a:lumMod val="75000"/>
                  </a:schemeClr>
                </a:solidFill>
              </a:rPr>
              <a:t>develop self management skills to prevent and manage stress</a:t>
            </a:r>
            <a:endParaRPr lang="en-US" sz="1200"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7C89CF4-0B15-4C56-8816-F515FCA2EA88}"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For the expectation [READ], prepared graduates will [READ]. Evidence outcomes show that students can [READ]</a:t>
            </a:r>
          </a:p>
        </p:txBody>
      </p:sp>
      <p:sp>
        <p:nvSpPr>
          <p:cNvPr id="4" name="Slide Number Placeholder 3"/>
          <p:cNvSpPr>
            <a:spLocks noGrp="1"/>
          </p:cNvSpPr>
          <p:nvPr>
            <p:ph type="sldNum" sz="quarter" idx="10"/>
          </p:nvPr>
        </p:nvSpPr>
        <p:spPr/>
        <p:txBody>
          <a:bodyPr/>
          <a:lstStyle/>
          <a:p>
            <a:fld id="{A7C89CF4-0B15-4C56-8816-F515FCA2EA88}"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For the expectation [READ], prepared graduates will [READ]. Evidence outcomes show that students can [READ]</a:t>
            </a:r>
          </a:p>
        </p:txBody>
      </p:sp>
      <p:sp>
        <p:nvSpPr>
          <p:cNvPr id="4" name="Slide Number Placeholder 3"/>
          <p:cNvSpPr>
            <a:spLocks noGrp="1"/>
          </p:cNvSpPr>
          <p:nvPr>
            <p:ph type="sldNum" sz="quarter" idx="10"/>
          </p:nvPr>
        </p:nvSpPr>
        <p:spPr/>
        <p:txBody>
          <a:bodyPr/>
          <a:lstStyle/>
          <a:p>
            <a:fld id="{A7C89CF4-0B15-4C56-8816-F515FCA2EA88}"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solidFill>
                  <a:srgbClr val="FF0000"/>
                </a:solidFill>
              </a:rPr>
              <a:t>Prepared Graduate Competencies define the skills and concepts Center High School graduates will utilize as an outcome of mastery of the Comprehensive Health Education Standards taught grades PreK-12.  </a:t>
            </a:r>
          </a:p>
          <a:p>
            <a:endParaRPr lang="en-US" baseline="0" dirty="0" smtClean="0">
              <a:solidFill>
                <a:srgbClr val="FF0000"/>
              </a:solidFill>
            </a:endParaRPr>
          </a:p>
          <a:p>
            <a:r>
              <a:rPr lang="en-US" baseline="0" dirty="0" smtClean="0">
                <a:solidFill>
                  <a:srgbClr val="FF0000"/>
                </a:solidFill>
              </a:rPr>
              <a:t>Prepared Graduates in the Prevention and Risk Management standard will apply knowledge and skills to make health-enhancing decisions regarding the use of alcohol, tobacco and other drugs, apply knowledge and skills that promote healthy and violence free relationships, and apply personal safety knowledge and skills to prevent and treat intentional or unintentional injury.</a:t>
            </a:r>
          </a:p>
        </p:txBody>
      </p:sp>
      <p:sp>
        <p:nvSpPr>
          <p:cNvPr id="4" name="Slide Number Placeholder 3"/>
          <p:cNvSpPr>
            <a:spLocks noGrp="1"/>
          </p:cNvSpPr>
          <p:nvPr>
            <p:ph type="sldNum" sz="quarter" idx="10"/>
          </p:nvPr>
        </p:nvSpPr>
        <p:spPr/>
        <p:txBody>
          <a:bodyPr/>
          <a:lstStyle/>
          <a:p>
            <a:fld id="{A7C89CF4-0B15-4C56-8816-F515FCA2EA88}"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The grade level expectations for the Prevention and Risk Management standard are that the student is able to </a:t>
            </a:r>
            <a:r>
              <a:rPr lang="en-US" sz="1200" dirty="0" smtClean="0">
                <a:solidFill>
                  <a:schemeClr val="accent6">
                    <a:lumMod val="75000"/>
                  </a:schemeClr>
                </a:solidFill>
              </a:rPr>
              <a:t>analyze the consequences of using alcohol, tobacco and other drugs; and </a:t>
            </a:r>
            <a:r>
              <a:rPr lang="en-US" sz="1200" dirty="0" smtClean="0">
                <a:solidFill>
                  <a:srgbClr val="92D050"/>
                </a:solidFill>
              </a:rPr>
              <a:t>demonstrate safety procedures for a variety of situations</a:t>
            </a:r>
            <a:endParaRPr lang="en-US" sz="1200"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7C89CF4-0B15-4C56-8816-F515FCA2EA88}"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For the expectation [READ], prepared graduates will [READ]. Evidence outcomes show that students can [READ]</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7C89CF4-0B15-4C56-8816-F515FCA2EA88}"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For the expectation [READ], prepared graduates will [READ]. Evidence outcomes show that students can [READ]</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7C89CF4-0B15-4C56-8816-F515FCA2EA88}"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is a slide of the 7</a:t>
            </a:r>
            <a:r>
              <a:rPr lang="en-US" baseline="30000" dirty="0" smtClean="0"/>
              <a:t>th</a:t>
            </a:r>
            <a:r>
              <a:rPr lang="en-US" baseline="0" dirty="0" smtClean="0"/>
              <a:t> grade at a glance.  </a:t>
            </a:r>
            <a:endParaRPr lang="en-US" dirty="0"/>
          </a:p>
        </p:txBody>
      </p:sp>
      <p:sp>
        <p:nvSpPr>
          <p:cNvPr id="4" name="Slide Number Placeholder 3"/>
          <p:cNvSpPr>
            <a:spLocks noGrp="1"/>
          </p:cNvSpPr>
          <p:nvPr>
            <p:ph type="sldNum" sz="quarter" idx="10"/>
          </p:nvPr>
        </p:nvSpPr>
        <p:spPr/>
        <p:txBody>
          <a:bodyPr/>
          <a:lstStyle/>
          <a:p>
            <a:fld id="{A7C89CF4-0B15-4C56-8816-F515FCA2EA88}"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health standards</a:t>
            </a:r>
            <a:r>
              <a:rPr lang="en-US" baseline="0" dirty="0" smtClean="0"/>
              <a:t> are listed in the Comprehensive Health &amp; PE Standards document.  </a:t>
            </a:r>
            <a:r>
              <a:rPr lang="en-US" dirty="0" smtClean="0"/>
              <a:t>This is the standard document</a:t>
            </a:r>
            <a:r>
              <a:rPr lang="en-US" baseline="0" dirty="0" smtClean="0"/>
              <a:t> template. Each grade level expectation for the standards is listed in this format in the document. Through this PowerPoint, we have covered most of the information included in these tables.  The standard is at the top of the page.  The graduate level competency is then listed below the standard.  Next, you will see the grade level expectation.  For this grade level expectation, the evidence outcomes are listed.  The column to the right includes resources and information to help with teaching the expectation.  These include inquiry questions, relevance and application, and nature of health.  </a:t>
            </a:r>
            <a:endParaRPr lang="en-US" dirty="0"/>
          </a:p>
        </p:txBody>
      </p:sp>
      <p:sp>
        <p:nvSpPr>
          <p:cNvPr id="4" name="Slide Number Placeholder 3"/>
          <p:cNvSpPr>
            <a:spLocks noGrp="1"/>
          </p:cNvSpPr>
          <p:nvPr>
            <p:ph type="sldNum" sz="quarter" idx="10"/>
          </p:nvPr>
        </p:nvSpPr>
        <p:spPr/>
        <p:txBody>
          <a:bodyPr/>
          <a:lstStyle/>
          <a:p>
            <a:fld id="{A7C89CF4-0B15-4C56-8816-F515FCA2EA88}"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solidFill>
                <a:srgbClr val="FF0000"/>
              </a:solidFill>
            </a:endParaRPr>
          </a:p>
          <a:p>
            <a:r>
              <a:rPr lang="en-US" dirty="0" smtClean="0">
                <a:solidFill>
                  <a:srgbClr val="FF0000"/>
                </a:solidFill>
              </a:rPr>
              <a:t>There are three comprehensive health education standards for every grade level PreK-12.  They are</a:t>
            </a:r>
            <a:r>
              <a:rPr lang="en-US" baseline="0" dirty="0" smtClean="0">
                <a:solidFill>
                  <a:srgbClr val="FF0000"/>
                </a:solidFill>
              </a:rPr>
              <a:t> Physical &amp; Personal Wellness, Emotional and Social Wellness, and Prevention &amp; Risk Management.  Each standard has defined grade level expectations.  These grade level expectations scaffold upon each other to prepare students to graduate into the “real” world armed with the skills and concepts necessary to maintain personal health and wellness.  These are skills that students will use throughout their lifetime.  In addition, when students learn to apply and use these skills, they will be more successfully academically and will be more likely to reach personal and career goals.  The Comprehensive Health Education Standards are clearly in line with the Center School District core belief that we are preparing our students to be successful in life.</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A7C89CF4-0B15-4C56-8816-F515FCA2EA88}"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(This page</a:t>
            </a:r>
            <a:r>
              <a:rPr lang="en-US" baseline="0" smtClean="0"/>
              <a:t> is specific to the elementary, but can be revised slightly as a resource page for MS &amp; HS.)</a:t>
            </a:r>
          </a:p>
          <a:p>
            <a:endParaRPr lang="en-US" baseline="0" smtClean="0"/>
          </a:p>
          <a:p>
            <a:r>
              <a:rPr lang="en-US" baseline="0" smtClean="0"/>
              <a:t>So, how do you effectively implement these standards without a dedicated health education class.  Are you feeling a bit overwhelmed?  We understand that it may even be impossible to implement with complete fidelity and mastery all of these standards given the other demands on class time.  However, given the importance of health education to not only the health of the students, but also their academic success and future realization of goals, it is important that we attempt to provide as much health education as possible.  In fact, health education can be even more impactful when integrated into other content areas.  So, you can first become familiar with the standards.  You have begun this process by listening to this PowerPoint.  Thank you!  Next, find ways to integrate the standards into other academic disciplines that you teach.  Make healthy messages a part of your classroom culture.  Utilize the language of health education throughout the school day.  Encourage the use of skills learned through health education in your classroom.  Finally, utilize the resources at the links provided for ideas about teaching to the health education standards as well as how to integrate into other academic disciplines.  Included in these links are concept maps that link to the other content areas and their standards.  Finally, please do not hesitate to access the help your health education coordinators—Katrina Ruggles, Marsha Felmlee, and Carla Smith.  All three have had extensive training in the implementation of the health standards across the grade levels.</a:t>
            </a:r>
            <a:endParaRPr lang="en-US" dirty="0"/>
          </a:p>
        </p:txBody>
      </p:sp>
      <p:sp>
        <p:nvSpPr>
          <p:cNvPr id="4" name="Slide Number Placeholder 3"/>
          <p:cNvSpPr>
            <a:spLocks noGrp="1"/>
          </p:cNvSpPr>
          <p:nvPr>
            <p:ph type="sldNum" sz="quarter" idx="10"/>
          </p:nvPr>
        </p:nvSpPr>
        <p:spPr/>
        <p:txBody>
          <a:bodyPr/>
          <a:lstStyle/>
          <a:p>
            <a:fld id="{A7C89CF4-0B15-4C56-8816-F515FCA2EA88}"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685800" lvl="1" indent="-228600">
              <a:buNone/>
            </a:pPr>
            <a:endParaRPr lang="en-US" dirty="0"/>
          </a:p>
        </p:txBody>
      </p:sp>
      <p:sp>
        <p:nvSpPr>
          <p:cNvPr id="4" name="Slide Number Placeholder 3"/>
          <p:cNvSpPr>
            <a:spLocks noGrp="1"/>
          </p:cNvSpPr>
          <p:nvPr>
            <p:ph type="sldNum" sz="quarter" idx="10"/>
          </p:nvPr>
        </p:nvSpPr>
        <p:spPr/>
        <p:txBody>
          <a:bodyPr/>
          <a:lstStyle/>
          <a:p>
            <a:fld id="{A7C89CF4-0B15-4C56-8816-F515FCA2EA88}" type="slidenum">
              <a:rPr lang="en-US" smtClean="0"/>
              <a:pPr/>
              <a:t>21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solidFill>
                  <a:srgbClr val="FF0000"/>
                </a:solidFill>
              </a:rPr>
              <a:t>Prepared Graduate Competencies define the skills and concepts Center High School graduates will utilize as an outcome of mastery of the Comprehensive Health Education Standards taught grades PreK-12.  </a:t>
            </a:r>
          </a:p>
          <a:p>
            <a:endParaRPr lang="en-US" baseline="0" dirty="0" smtClean="0">
              <a:solidFill>
                <a:srgbClr val="FF0000"/>
              </a:solidFill>
            </a:endParaRPr>
          </a:p>
          <a:p>
            <a:r>
              <a:rPr lang="en-US" baseline="0" dirty="0" smtClean="0">
                <a:solidFill>
                  <a:srgbClr val="FF0000"/>
                </a:solidFill>
              </a:rPr>
              <a:t>Prepared Graduates in the Physical and Personal Wellness standard will participate regularly in physical activity, achieve and maintain a health-enhancing level of physical fitness, apply knowledge and skills to engage in lifelong healthy eating, apply knowledge and skills necessary to make personal decisions that promote healthy relationships and sexual and reproductive health, and apply knowledge and skills related to health promotion, disease prevention, and health maintenance.</a:t>
            </a:r>
          </a:p>
        </p:txBody>
      </p:sp>
      <p:sp>
        <p:nvSpPr>
          <p:cNvPr id="4" name="Slide Number Placeholder 3"/>
          <p:cNvSpPr>
            <a:spLocks noGrp="1"/>
          </p:cNvSpPr>
          <p:nvPr>
            <p:ph type="sldNum" sz="quarter" idx="10"/>
          </p:nvPr>
        </p:nvSpPr>
        <p:spPr/>
        <p:txBody>
          <a:bodyPr/>
          <a:lstStyle/>
          <a:p>
            <a:fld id="{A7C89CF4-0B15-4C56-8816-F515FCA2EA8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Grade level expectations are defined for each standard.  Grade level expectations describe concepts and skills the student must master for that school year. For students in 7</a:t>
            </a:r>
            <a:r>
              <a:rPr lang="en-US" sz="1200" kern="1200" baseline="30000" dirty="0" smtClean="0">
                <a:solidFill>
                  <a:schemeClr val="tx1"/>
                </a:solidFill>
                <a:latin typeface="+mn-lt"/>
                <a:ea typeface="+mn-ea"/>
                <a:cs typeface="+mn-cs"/>
              </a:rPr>
              <a:t>th</a:t>
            </a:r>
            <a:r>
              <a:rPr lang="en-US" sz="1200" kern="1200" baseline="0" dirty="0" smtClean="0">
                <a:solidFill>
                  <a:schemeClr val="tx1"/>
                </a:solidFill>
                <a:latin typeface="+mn-lt"/>
                <a:ea typeface="+mn-ea"/>
                <a:cs typeface="+mn-cs"/>
              </a:rPr>
              <a:t> grade, for the Physical and Personal Wellness standard, students are expected to be able to </a:t>
            </a:r>
            <a:r>
              <a:rPr lang="en-US" sz="1200" dirty="0" smtClean="0">
                <a:solidFill>
                  <a:schemeClr val="accent6"/>
                </a:solidFill>
              </a:rPr>
              <a:t>analyze factors that influence healthy eating  behaviors; </a:t>
            </a:r>
            <a:r>
              <a:rPr lang="en-US" sz="1200" dirty="0" smtClean="0">
                <a:solidFill>
                  <a:schemeClr val="tx2">
                    <a:lumMod val="60000"/>
                    <a:lumOff val="40000"/>
                  </a:schemeClr>
                </a:solidFill>
              </a:rPr>
              <a:t>demonstrate the ability to make healthy food choices in a variety of settings; </a:t>
            </a:r>
            <a:r>
              <a:rPr lang="en-US" sz="1200" dirty="0" smtClean="0">
                <a:solidFill>
                  <a:schemeClr val="accent1">
                    <a:lumMod val="50000"/>
                  </a:schemeClr>
                </a:solidFill>
              </a:rPr>
              <a:t>compare and contrast healthy and unhealthy relationships (peer, family, dating); </a:t>
            </a:r>
            <a:r>
              <a:rPr lang="en-US" sz="1200" dirty="0" smtClean="0">
                <a:solidFill>
                  <a:srgbClr val="0070C0"/>
                </a:solidFill>
              </a:rPr>
              <a:t>analyze the internal and external factors that influence sexual decision making and activity; and </a:t>
            </a:r>
            <a:r>
              <a:rPr lang="en-US" sz="1200" dirty="0" smtClean="0">
                <a:solidFill>
                  <a:schemeClr val="accent4">
                    <a:lumMod val="75000"/>
                  </a:schemeClr>
                </a:solidFill>
              </a:rPr>
              <a:t>define sexually transmitted diseases, including HIV / AIDS</a:t>
            </a:r>
            <a:endParaRPr lang="en-US" dirty="0"/>
          </a:p>
        </p:txBody>
      </p:sp>
      <p:sp>
        <p:nvSpPr>
          <p:cNvPr id="4" name="Slide Number Placeholder 3"/>
          <p:cNvSpPr>
            <a:spLocks noGrp="1"/>
          </p:cNvSpPr>
          <p:nvPr>
            <p:ph type="sldNum" sz="quarter" idx="10"/>
          </p:nvPr>
        </p:nvSpPr>
        <p:spPr/>
        <p:txBody>
          <a:bodyPr/>
          <a:lstStyle/>
          <a:p>
            <a:fld id="{A7C89CF4-0B15-4C56-8816-F515FCA2EA8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indent="0">
              <a:lnSpc>
                <a:spcPct val="100000"/>
              </a:lnSpc>
              <a:spcBef>
                <a:spcPts val="0"/>
              </a:spcBef>
              <a:spcAft>
                <a:spcPts val="0"/>
              </a:spcAft>
            </a:pPr>
            <a:r>
              <a:rPr lang="en-US" sz="1200" kern="1200" baseline="0" dirty="0" smtClean="0">
                <a:solidFill>
                  <a:schemeClr val="tx1"/>
                </a:solidFill>
                <a:latin typeface="+mn-lt"/>
                <a:ea typeface="+mn-ea"/>
                <a:cs typeface="+mn-cs"/>
              </a:rPr>
              <a:t>Each grade level expectation relates back to the Graduate Level Competencies for its standard.  In addition, each expectation has a list of evidence outcomes to demonstrate mastery.  For the standard Physical and Personal Wellness, the first expectation was to [READ EXPECTATION].  This will ensure that prepared graduates will be able to [READ PREPARED GRADUATES.  How do we know that a student in 7</a:t>
            </a:r>
            <a:r>
              <a:rPr lang="en-US" sz="1200" kern="1200" baseline="30000" dirty="0" smtClean="0">
                <a:solidFill>
                  <a:schemeClr val="tx1"/>
                </a:solidFill>
                <a:latin typeface="+mn-lt"/>
                <a:ea typeface="+mn-ea"/>
                <a:cs typeface="+mn-cs"/>
              </a:rPr>
              <a:t>th</a:t>
            </a:r>
            <a:r>
              <a:rPr lang="en-US" sz="1200" kern="1200" baseline="0" dirty="0" smtClean="0">
                <a:solidFill>
                  <a:schemeClr val="tx1"/>
                </a:solidFill>
                <a:latin typeface="+mn-lt"/>
                <a:ea typeface="+mn-ea"/>
                <a:cs typeface="+mn-cs"/>
              </a:rPr>
              <a:t> grade has mastered this grade level expectation?  They will be able to [READ EVIDENCE OUTCOMES]</a:t>
            </a:r>
            <a:endParaRPr lang="en-US" dirty="0"/>
          </a:p>
        </p:txBody>
      </p:sp>
      <p:sp>
        <p:nvSpPr>
          <p:cNvPr id="4" name="Slide Number Placeholder 3"/>
          <p:cNvSpPr>
            <a:spLocks noGrp="1"/>
          </p:cNvSpPr>
          <p:nvPr>
            <p:ph type="sldNum" sz="quarter" idx="10"/>
          </p:nvPr>
        </p:nvSpPr>
        <p:spPr/>
        <p:txBody>
          <a:bodyPr/>
          <a:lstStyle/>
          <a:p>
            <a:fld id="{A7C89CF4-0B15-4C56-8816-F515FCA2EA88}"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For the expectation [READ], prepared graduates will [READ]. Evidence outcomes show that students can [READ]</a:t>
            </a:r>
          </a:p>
        </p:txBody>
      </p:sp>
      <p:sp>
        <p:nvSpPr>
          <p:cNvPr id="4" name="Slide Number Placeholder 3"/>
          <p:cNvSpPr>
            <a:spLocks noGrp="1"/>
          </p:cNvSpPr>
          <p:nvPr>
            <p:ph type="sldNum" sz="quarter" idx="10"/>
          </p:nvPr>
        </p:nvSpPr>
        <p:spPr/>
        <p:txBody>
          <a:bodyPr/>
          <a:lstStyle/>
          <a:p>
            <a:fld id="{A7C89CF4-0B15-4C56-8816-F515FCA2EA8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For the expectation [READ], prepared graduates will [READ]. Evidence outcomes show that students can [READ]</a:t>
            </a:r>
          </a:p>
          <a:p>
            <a:endParaRPr lang="en-US" dirty="0"/>
          </a:p>
        </p:txBody>
      </p:sp>
      <p:sp>
        <p:nvSpPr>
          <p:cNvPr id="4" name="Slide Number Placeholder 3"/>
          <p:cNvSpPr>
            <a:spLocks noGrp="1"/>
          </p:cNvSpPr>
          <p:nvPr>
            <p:ph type="sldNum" sz="quarter" idx="10"/>
          </p:nvPr>
        </p:nvSpPr>
        <p:spPr/>
        <p:txBody>
          <a:bodyPr/>
          <a:lstStyle/>
          <a:p>
            <a:fld id="{A7C89CF4-0B15-4C56-8816-F515FCA2EA88}"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For the expectation [READ], prepared graduates will [READ]. Evidence outcomes show that students can [READ]</a:t>
            </a:r>
          </a:p>
          <a:p>
            <a:endParaRPr lang="en-US" dirty="0"/>
          </a:p>
        </p:txBody>
      </p:sp>
      <p:sp>
        <p:nvSpPr>
          <p:cNvPr id="4" name="Slide Number Placeholder 3"/>
          <p:cNvSpPr>
            <a:spLocks noGrp="1"/>
          </p:cNvSpPr>
          <p:nvPr>
            <p:ph type="sldNum" sz="quarter" idx="10"/>
          </p:nvPr>
        </p:nvSpPr>
        <p:spPr/>
        <p:txBody>
          <a:bodyPr/>
          <a:lstStyle/>
          <a:p>
            <a:fld id="{A7C89CF4-0B15-4C56-8816-F515FCA2EA88}"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For the expectation [READ], prepared graduates will [READ]. Evidence outcomes show that students can [READ]</a:t>
            </a:r>
          </a:p>
          <a:p>
            <a:endParaRPr lang="en-US" dirty="0"/>
          </a:p>
        </p:txBody>
      </p:sp>
      <p:sp>
        <p:nvSpPr>
          <p:cNvPr id="4" name="Slide Number Placeholder 3"/>
          <p:cNvSpPr>
            <a:spLocks noGrp="1"/>
          </p:cNvSpPr>
          <p:nvPr>
            <p:ph type="sldNum" sz="quarter" idx="10"/>
          </p:nvPr>
        </p:nvSpPr>
        <p:spPr/>
        <p:txBody>
          <a:bodyPr/>
          <a:lstStyle/>
          <a:p>
            <a:fld id="{A7C89CF4-0B15-4C56-8816-F515FCA2EA88}"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6BE0DD4A-9B98-4E8A-9D28-EE0548467218}" type="datetimeFigureOut">
              <a:rPr lang="en-US" smtClean="0"/>
              <a:pPr/>
              <a:t>7/9/2012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8D01A7-848B-4D83-B15C-53DC2AFDA66B}"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E0DD4A-9B98-4E8A-9D28-EE0548467218}" type="datetimeFigureOut">
              <a:rPr lang="en-US" smtClean="0"/>
              <a:pPr/>
              <a:t>7/9/2012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8D01A7-848B-4D83-B15C-53DC2AFDA66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E0DD4A-9B98-4E8A-9D28-EE0548467218}" type="datetimeFigureOut">
              <a:rPr lang="en-US" smtClean="0"/>
              <a:pPr/>
              <a:t>7/9/2012</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608D01A7-848B-4D83-B15C-53DC2AFDA66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E0DD4A-9B98-4E8A-9D28-EE0548467218}" type="datetimeFigureOut">
              <a:rPr lang="en-US" smtClean="0"/>
              <a:pPr/>
              <a:t>7/9/2012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8D01A7-848B-4D83-B15C-53DC2AFDA66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BE0DD4A-9B98-4E8A-9D28-EE0548467218}" type="datetimeFigureOut">
              <a:rPr lang="en-US" smtClean="0"/>
              <a:pPr/>
              <a:t>7/9/2012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8D01A7-848B-4D83-B15C-53DC2AFDA66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BE0DD4A-9B98-4E8A-9D28-EE0548467218}" type="datetimeFigureOut">
              <a:rPr lang="en-US" smtClean="0"/>
              <a:pPr/>
              <a:t>7/9/2012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8D01A7-848B-4D83-B15C-53DC2AFDA66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BE0DD4A-9B98-4E8A-9D28-EE0548467218}" type="datetimeFigureOut">
              <a:rPr lang="en-US" smtClean="0"/>
              <a:pPr/>
              <a:t>7/9/2012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8D01A7-848B-4D83-B15C-53DC2AFDA66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BE0DD4A-9B98-4E8A-9D28-EE0548467218}" type="datetimeFigureOut">
              <a:rPr lang="en-US" smtClean="0"/>
              <a:pPr/>
              <a:t>7/9/2012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8D01A7-848B-4D83-B15C-53DC2AFDA66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E0DD4A-9B98-4E8A-9D28-EE0548467218}" type="datetimeFigureOut">
              <a:rPr lang="en-US" smtClean="0"/>
              <a:pPr/>
              <a:t>7/9/2012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8D01A7-848B-4D83-B15C-53DC2AFDA66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BE0DD4A-9B98-4E8A-9D28-EE0548467218}" type="datetimeFigureOut">
              <a:rPr lang="en-US" smtClean="0"/>
              <a:pPr/>
              <a:t>7/9/2012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8D01A7-848B-4D83-B15C-53DC2AFDA66B}"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6BE0DD4A-9B98-4E8A-9D28-EE0548467218}" type="datetimeFigureOut">
              <a:rPr lang="en-US" smtClean="0"/>
              <a:pPr/>
              <a:t>7/9/2012</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608D01A7-848B-4D83-B15C-53DC2AFDA66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6BE0DD4A-9B98-4E8A-9D28-EE0548467218}" type="datetimeFigureOut">
              <a:rPr lang="en-US" smtClean="0"/>
              <a:pPr/>
              <a:t>7/9/2012</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608D01A7-848B-4D83-B15C-53DC2AFDA66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media/audio1.wav"/><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audio" Target="../media/audio10.wav"/><Relationship Id="rId5" Type="http://schemas.openxmlformats.org/officeDocument/2006/relationships/image" Target="../media/image20.png"/><Relationship Id="rId4" Type="http://schemas.openxmlformats.org/officeDocument/2006/relationships/image" Target="../media/image19.w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audio" Target="../media/audio11.wav"/><Relationship Id="rId5" Type="http://schemas.openxmlformats.org/officeDocument/2006/relationships/image" Target="../media/image21.png"/><Relationship Id="rId4" Type="http://schemas.openxmlformats.org/officeDocument/2006/relationships/image" Target="../media/image19.w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8.xml"/><Relationship Id="rId1" Type="http://schemas.openxmlformats.org/officeDocument/2006/relationships/audio" Target="../media/audio12.wav"/><Relationship Id="rId5" Type="http://schemas.openxmlformats.org/officeDocument/2006/relationships/image" Target="../media/image22.png"/><Relationship Id="rId4" Type="http://schemas.openxmlformats.org/officeDocument/2006/relationships/image" Target="../media/image19.w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8.xml"/><Relationship Id="rId1" Type="http://schemas.openxmlformats.org/officeDocument/2006/relationships/audio" Target="../media/audio13.wav"/><Relationship Id="rId5" Type="http://schemas.openxmlformats.org/officeDocument/2006/relationships/image" Target="../media/image23.png"/><Relationship Id="rId4" Type="http://schemas.openxmlformats.org/officeDocument/2006/relationships/image" Target="../media/image19.w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audio" Target="../media/audio14.wav"/><Relationship Id="rId5" Type="http://schemas.openxmlformats.org/officeDocument/2006/relationships/image" Target="../media/image25.png"/><Relationship Id="rId4" Type="http://schemas.openxmlformats.org/officeDocument/2006/relationships/image" Target="../media/image24.w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28.png"/><Relationship Id="rId2" Type="http://schemas.openxmlformats.org/officeDocument/2006/relationships/slideLayout" Target="../slideLayouts/slideLayout8.xml"/><Relationship Id="rId1" Type="http://schemas.openxmlformats.org/officeDocument/2006/relationships/audio" Target="../media/audio15.wav"/><Relationship Id="rId6" Type="http://schemas.openxmlformats.org/officeDocument/2006/relationships/image" Target="../media/image27.wmf"/><Relationship Id="rId5" Type="http://schemas.openxmlformats.org/officeDocument/2006/relationships/image" Target="../media/image24.wmf"/><Relationship Id="rId4" Type="http://schemas.openxmlformats.org/officeDocument/2006/relationships/image" Target="../media/image26.w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8.xml"/><Relationship Id="rId1" Type="http://schemas.openxmlformats.org/officeDocument/2006/relationships/audio" Target="../media/audio16.wav"/><Relationship Id="rId5" Type="http://schemas.openxmlformats.org/officeDocument/2006/relationships/image" Target="../media/image29.png"/><Relationship Id="rId4" Type="http://schemas.openxmlformats.org/officeDocument/2006/relationships/image" Target="../media/image24.w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8.xml"/><Relationship Id="rId1" Type="http://schemas.openxmlformats.org/officeDocument/2006/relationships/audio" Target="../media/audio17.wav"/><Relationship Id="rId5" Type="http://schemas.openxmlformats.org/officeDocument/2006/relationships/image" Target="../media/image30.png"/><Relationship Id="rId4" Type="http://schemas.openxmlformats.org/officeDocument/2006/relationships/image" Target="../media/image26.w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9.xml"/><Relationship Id="rId1" Type="http://schemas.openxmlformats.org/officeDocument/2006/relationships/audio" Target="../media/audio18.wav"/><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audio" Target="../media/audio19.wav"/><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audio" Target="../media/audio2.wav"/><Relationship Id="rId6" Type="http://schemas.openxmlformats.org/officeDocument/2006/relationships/image" Target="../media/image5.wmf"/><Relationship Id="rId5" Type="http://schemas.openxmlformats.org/officeDocument/2006/relationships/image" Target="../media/image4.gif"/><Relationship Id="rId4" Type="http://schemas.openxmlformats.org/officeDocument/2006/relationships/image" Target="../media/image3.wmf"/></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35.png"/><Relationship Id="rId2" Type="http://schemas.openxmlformats.org/officeDocument/2006/relationships/slideLayout" Target="../slideLayouts/slideLayout9.xml"/><Relationship Id="rId1" Type="http://schemas.openxmlformats.org/officeDocument/2006/relationships/audio" Target="../media/audio20.wav"/><Relationship Id="rId6" Type="http://schemas.openxmlformats.org/officeDocument/2006/relationships/hyperlink" Target="http://www.cde.state.co.us/sitoolkit/" TargetMode="External"/><Relationship Id="rId5" Type="http://schemas.openxmlformats.org/officeDocument/2006/relationships/hyperlink" Target="http://colegacy.org/comprehensive-pe-and-health-standards/teach-it/" TargetMode="External"/><Relationship Id="rId4" Type="http://schemas.openxmlformats.org/officeDocument/2006/relationships/image" Target="../media/image34.wm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audio" Target="../media/audio21.wav"/><Relationship Id="rId5" Type="http://schemas.openxmlformats.org/officeDocument/2006/relationships/image" Target="../media/image36.png"/><Relationship Id="rId4" Type="http://schemas.openxmlformats.org/officeDocument/2006/relationships/hyperlink" Target="https://www.surveymonkey.com/s/YJH57DF"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audio" Target="../media/audio3.wav"/><Relationship Id="rId5" Type="http://schemas.openxmlformats.org/officeDocument/2006/relationships/image" Target="../media/image7.png"/><Relationship Id="rId4" Type="http://schemas.openxmlformats.org/officeDocument/2006/relationships/image" Target="../media/image3.wmf"/></Relationships>
</file>

<file path=ppt/slides/_rels/slide4.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notesSlide" Target="../notesSlides/notesSlide4.xml"/><Relationship Id="rId7" Type="http://schemas.openxmlformats.org/officeDocument/2006/relationships/image" Target="../media/image11.wmf"/><Relationship Id="rId2" Type="http://schemas.openxmlformats.org/officeDocument/2006/relationships/slideLayout" Target="../slideLayouts/slideLayout8.xml"/><Relationship Id="rId1" Type="http://schemas.openxmlformats.org/officeDocument/2006/relationships/audio" Target="../media/audio4.wav"/><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8.wmf"/><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audio" Target="../media/audio5.wav"/><Relationship Id="rId5" Type="http://schemas.openxmlformats.org/officeDocument/2006/relationships/image" Target="../media/image14.png"/><Relationship Id="rId4" Type="http://schemas.openxmlformats.org/officeDocument/2006/relationships/image" Target="../media/image9.w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audio" Target="../media/audio6.wav"/><Relationship Id="rId5" Type="http://schemas.openxmlformats.org/officeDocument/2006/relationships/image" Target="../media/image15.png"/><Relationship Id="rId4" Type="http://schemas.openxmlformats.org/officeDocument/2006/relationships/image" Target="../media/image8.w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audio" Target="../media/audio7.wav"/><Relationship Id="rId5" Type="http://schemas.openxmlformats.org/officeDocument/2006/relationships/image" Target="../media/image16.png"/><Relationship Id="rId4" Type="http://schemas.openxmlformats.org/officeDocument/2006/relationships/image" Target="../media/image10.w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audio" Target="../media/audio8.wav"/><Relationship Id="rId5" Type="http://schemas.openxmlformats.org/officeDocument/2006/relationships/image" Target="../media/image17.png"/><Relationship Id="rId4" Type="http://schemas.openxmlformats.org/officeDocument/2006/relationships/image" Target="../media/image10.w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xml"/><Relationship Id="rId1" Type="http://schemas.openxmlformats.org/officeDocument/2006/relationships/audio" Target="../media/audio9.wav"/><Relationship Id="rId5" Type="http://schemas.openxmlformats.org/officeDocument/2006/relationships/image" Target="../media/image18.png"/><Relationship Id="rId4"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09800"/>
            <a:ext cx="8077200" cy="3962400"/>
          </a:xfrm>
        </p:spPr>
        <p:txBody>
          <a:bodyPr>
            <a:noAutofit/>
          </a:bodyPr>
          <a:lstStyle/>
          <a:p>
            <a:pPr algn="ctr"/>
            <a:r>
              <a:rPr lang="en-US" sz="6000" dirty="0" smtClean="0"/>
              <a:t>Colorado Comprehensive Health Education Standards</a:t>
            </a:r>
            <a:endParaRPr lang="en-US" sz="6000" dirty="0"/>
          </a:p>
        </p:txBody>
      </p:sp>
      <p:sp>
        <p:nvSpPr>
          <p:cNvPr id="3" name="Subtitle 2"/>
          <p:cNvSpPr>
            <a:spLocks noGrp="1"/>
          </p:cNvSpPr>
          <p:nvPr>
            <p:ph type="subTitle" idx="1"/>
          </p:nvPr>
        </p:nvSpPr>
        <p:spPr>
          <a:xfrm>
            <a:off x="914400" y="5562600"/>
            <a:ext cx="7315200" cy="838200"/>
          </a:xfrm>
        </p:spPr>
        <p:txBody>
          <a:bodyPr>
            <a:normAutofit/>
          </a:bodyPr>
          <a:lstStyle/>
          <a:p>
            <a:pPr algn="ctr"/>
            <a:r>
              <a:rPr lang="en-US" sz="4400" dirty="0" smtClean="0"/>
              <a:t>7</a:t>
            </a:r>
            <a:r>
              <a:rPr lang="en-US" sz="4400" baseline="30000" dirty="0" smtClean="0"/>
              <a:t>th</a:t>
            </a:r>
            <a:r>
              <a:rPr lang="en-US" sz="4400" dirty="0" smtClean="0"/>
              <a:t> Grade</a:t>
            </a:r>
          </a:p>
        </p:txBody>
      </p:sp>
      <p:pic>
        <p:nvPicPr>
          <p:cNvPr id="4" name="Recorded Sound">
            <a:hlinkClick r:id="" action="ppaction://media"/>
          </p:cNvPr>
          <p:cNvPicPr>
            <a:picLocks noRot="1" noChangeAspect="1"/>
          </p:cNvPicPr>
          <p:nvPr>
            <a:wavAudioFile r:embed="rId1" name="Recorded Sound"/>
          </p:nvPr>
        </p:nvPicPr>
        <p:blipFill>
          <a:blip r:embed="rId4" cstate="print"/>
          <a:stretch>
            <a:fillRect/>
          </a:stretch>
        </p:blipFill>
        <p:spPr>
          <a:xfrm>
            <a:off x="8382000" y="6019800"/>
            <a:ext cx="457200" cy="4572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00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5448"/>
            <a:ext cx="8229600" cy="1252728"/>
          </a:xfrm>
        </p:spPr>
        <p:txBody>
          <a:bodyPr>
            <a:normAutofit/>
          </a:bodyPr>
          <a:lstStyle/>
          <a:p>
            <a:r>
              <a:rPr lang="en-US" dirty="0" smtClean="0"/>
              <a:t>Emotional &amp; Social Wellness</a:t>
            </a:r>
            <a:endParaRPr lang="en-US" dirty="0"/>
          </a:p>
        </p:txBody>
      </p:sp>
      <p:sp>
        <p:nvSpPr>
          <p:cNvPr id="3" name="Content Placeholder 2"/>
          <p:cNvSpPr>
            <a:spLocks noGrp="1"/>
          </p:cNvSpPr>
          <p:nvPr>
            <p:ph idx="1"/>
          </p:nvPr>
        </p:nvSpPr>
        <p:spPr>
          <a:xfrm>
            <a:off x="228600" y="1775191"/>
            <a:ext cx="8458200" cy="5082809"/>
          </a:xfrm>
        </p:spPr>
        <p:txBody>
          <a:bodyPr>
            <a:normAutofit/>
          </a:bodyPr>
          <a:lstStyle/>
          <a:p>
            <a:r>
              <a:rPr lang="en-US" sz="3100" b="1" dirty="0" smtClean="0"/>
              <a:t>Prepared Graduate Competencies</a:t>
            </a:r>
          </a:p>
          <a:p>
            <a:pPr lvl="1"/>
            <a:r>
              <a:rPr lang="en-US" dirty="0" smtClean="0">
                <a:solidFill>
                  <a:srgbClr val="0070C0"/>
                </a:solidFill>
              </a:rPr>
              <a:t>Utilize knowledge and skills to enhance mental, emotional, and social well being</a:t>
            </a:r>
          </a:p>
          <a:p>
            <a:pPr lvl="1"/>
            <a:r>
              <a:rPr lang="en-US" dirty="0" smtClean="0">
                <a:solidFill>
                  <a:srgbClr val="0070C0"/>
                </a:solidFill>
              </a:rPr>
              <a:t>Exhibit responsible personal and social behavior that respects self and others</a:t>
            </a:r>
            <a:endParaRPr lang="en-US" dirty="0">
              <a:solidFill>
                <a:srgbClr val="0070C0"/>
              </a:solidFill>
            </a:endParaRPr>
          </a:p>
        </p:txBody>
      </p:sp>
      <p:pic>
        <p:nvPicPr>
          <p:cNvPr id="5" name="Picture 2" descr="C:\Documents and Settings\csmith\Local Settings\Temporary Internet Files\Content.IE5\1KMB5FP3\MC900232431[1].wmf"/>
          <p:cNvPicPr>
            <a:picLocks noChangeAspect="1" noChangeArrowheads="1"/>
          </p:cNvPicPr>
          <p:nvPr/>
        </p:nvPicPr>
        <p:blipFill>
          <a:blip r:embed="rId4" cstate="print"/>
          <a:srcRect/>
          <a:stretch>
            <a:fillRect/>
          </a:stretch>
        </p:blipFill>
        <p:spPr bwMode="auto">
          <a:xfrm>
            <a:off x="7467600" y="-21772"/>
            <a:ext cx="1625600" cy="1393371"/>
          </a:xfrm>
          <a:prstGeom prst="rect">
            <a:avLst/>
          </a:prstGeom>
          <a:noFill/>
        </p:spPr>
      </p:pic>
      <p:pic>
        <p:nvPicPr>
          <p:cNvPr id="6" name="Recorded Sound">
            <a:hlinkClick r:id="" action="ppaction://media"/>
          </p:cNvPr>
          <p:cNvPicPr>
            <a:picLocks noRot="1" noChangeAspect="1"/>
          </p:cNvPicPr>
          <p:nvPr>
            <a:wavAudioFile r:embed="rId1" name="Recorded Sound"/>
          </p:nvPr>
        </p:nvPicPr>
        <p:blipFill>
          <a:blip r:embed="rId5" cstate="print"/>
          <a:stretch>
            <a:fillRect/>
          </a:stretch>
        </p:blipFill>
        <p:spPr>
          <a:xfrm>
            <a:off x="8305800" y="5867400"/>
            <a:ext cx="457200" cy="457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 presetClass="mediacall" presetSubtype="0" fill="hold" nodeType="afterEffect">
                                  <p:stCondLst>
                                    <p:cond delay="0"/>
                                  </p:stCondLst>
                                  <p:childTnLst>
                                    <p:cmd type="call" cmd="playFrom(0.0)">
                                      <p:cBhvr>
                                        <p:cTn id="15" dur="1200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6"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0"/>
            <a:ext cx="6248400" cy="1371600"/>
          </a:xfrm>
        </p:spPr>
        <p:txBody>
          <a:bodyPr>
            <a:noAutofit/>
          </a:bodyPr>
          <a:lstStyle/>
          <a:p>
            <a:pPr algn="ctr"/>
            <a:r>
              <a:rPr lang="en-US" sz="4000" dirty="0" smtClean="0"/>
              <a:t>Grade Level Expectations</a:t>
            </a:r>
            <a:endParaRPr lang="en-US" sz="4000" b="0" dirty="0"/>
          </a:p>
        </p:txBody>
      </p:sp>
      <p:sp>
        <p:nvSpPr>
          <p:cNvPr id="4" name="Text Placeholder 3"/>
          <p:cNvSpPr>
            <a:spLocks noGrp="1"/>
          </p:cNvSpPr>
          <p:nvPr>
            <p:ph type="body" sz="half" idx="2"/>
          </p:nvPr>
        </p:nvSpPr>
        <p:spPr>
          <a:xfrm>
            <a:off x="2971800" y="1524000"/>
            <a:ext cx="6248400" cy="5334000"/>
          </a:xfrm>
        </p:spPr>
        <p:txBody>
          <a:bodyPr>
            <a:noAutofit/>
          </a:bodyPr>
          <a:lstStyle/>
          <a:p>
            <a:endParaRPr lang="en-US" sz="2400" dirty="0" smtClean="0">
              <a:solidFill>
                <a:srgbClr val="FF0000"/>
              </a:solidFill>
            </a:endParaRPr>
          </a:p>
          <a:p>
            <a:endParaRPr lang="en-US" sz="2400" dirty="0" smtClean="0">
              <a:solidFill>
                <a:srgbClr val="FF0000"/>
              </a:solidFill>
            </a:endParaRPr>
          </a:p>
          <a:p>
            <a:endParaRPr lang="en-US" sz="2400" dirty="0" smtClean="0">
              <a:solidFill>
                <a:srgbClr val="FF0000"/>
              </a:solidFill>
            </a:endParaRPr>
          </a:p>
          <a:p>
            <a:r>
              <a:rPr lang="en-US" sz="2400" dirty="0" smtClean="0">
                <a:solidFill>
                  <a:srgbClr val="FF0000"/>
                </a:solidFill>
              </a:rPr>
              <a:t>1. Demonstrate effective communication skills to express feelings appropriately</a:t>
            </a:r>
          </a:p>
          <a:p>
            <a:r>
              <a:rPr lang="en-US" sz="2400" dirty="0" smtClean="0">
                <a:solidFill>
                  <a:srgbClr val="FF0000"/>
                </a:solidFill>
              </a:rPr>
              <a:t/>
            </a:r>
            <a:br>
              <a:rPr lang="en-US" sz="2400" dirty="0" smtClean="0">
                <a:solidFill>
                  <a:srgbClr val="FF0000"/>
                </a:solidFill>
              </a:rPr>
            </a:br>
            <a:r>
              <a:rPr lang="en-US" sz="2400" dirty="0" smtClean="0">
                <a:solidFill>
                  <a:schemeClr val="accent4">
                    <a:lumMod val="75000"/>
                  </a:schemeClr>
                </a:solidFill>
              </a:rPr>
              <a:t>2. Develop self management skills to prevent and manage stress</a:t>
            </a:r>
            <a:endParaRPr lang="en-US" sz="2400" dirty="0" smtClean="0">
              <a:solidFill>
                <a:srgbClr val="0070C0"/>
              </a:solidFill>
            </a:endParaRPr>
          </a:p>
        </p:txBody>
      </p:sp>
      <p:sp>
        <p:nvSpPr>
          <p:cNvPr id="8" name="Title 1"/>
          <p:cNvSpPr txBox="1">
            <a:spLocks/>
          </p:cNvSpPr>
          <p:nvPr/>
        </p:nvSpPr>
        <p:spPr>
          <a:xfrm flipH="1">
            <a:off x="0" y="0"/>
            <a:ext cx="2819400" cy="1371600"/>
          </a:xfrm>
          <a:prstGeom prst="rect">
            <a:avLst/>
          </a:prstGeom>
        </p:spPr>
        <p:txBody>
          <a:bodyPr vert="horz" lIns="73152" rIns="45720" bIns="0" rtlCol="0" anchor="ctr" anchorCtr="1">
            <a:noAutofit/>
            <a:scene3d>
              <a:camera prst="orthographicFront"/>
              <a:lightRig rig="threePt" dir="t">
                <a:rot lat="0" lon="0" rev="4800000"/>
              </a:lightRig>
            </a:scene3d>
            <a:sp3d prstMaterial="matte"/>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chemeClr val="accent1">
                    <a:satMod val="150000"/>
                  </a:schemeClr>
                </a:solidFill>
                <a:effectLst/>
                <a:uLnTx/>
                <a:uFillTx/>
                <a:latin typeface="+mj-lt"/>
                <a:ea typeface="+mj-ea"/>
                <a:cs typeface="+mj-cs"/>
              </a:rPr>
              <a:t>STANDARD:</a:t>
            </a:r>
            <a:r>
              <a:rPr kumimoji="0" lang="en-US" sz="2800" b="0" i="0" u="none" strike="noStrike" kern="1200" cap="none" spc="0" normalizeH="0" baseline="0" noProof="0" dirty="0" smtClean="0">
                <a:ln>
                  <a:noFill/>
                </a:ln>
                <a:solidFill>
                  <a:schemeClr val="accent1">
                    <a:satMod val="150000"/>
                  </a:schemeClr>
                </a:solidFill>
                <a:effectLst/>
                <a:uLnTx/>
                <a:uFillTx/>
                <a:latin typeface="+mj-lt"/>
                <a:ea typeface="+mj-ea"/>
                <a:cs typeface="+mj-cs"/>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accent1">
                    <a:satMod val="150000"/>
                  </a:schemeClr>
                </a:solidFill>
                <a:effectLst/>
                <a:uLnTx/>
                <a:uFillTx/>
                <a:latin typeface="+mj-lt"/>
                <a:ea typeface="+mj-ea"/>
                <a:cs typeface="+mj-cs"/>
              </a:rPr>
              <a:t>Emotional &amp; Social Wellness</a:t>
            </a:r>
            <a:endParaRPr kumimoji="0" lang="en-US" sz="2800" b="0" i="0" u="none" strike="noStrike" kern="1200" cap="none" spc="0" normalizeH="0" baseline="0" noProof="0" dirty="0">
              <a:ln>
                <a:noFill/>
              </a:ln>
              <a:solidFill>
                <a:schemeClr val="accent1">
                  <a:satMod val="150000"/>
                </a:schemeClr>
              </a:solidFill>
              <a:effectLst/>
              <a:uLnTx/>
              <a:uFillTx/>
              <a:latin typeface="+mj-lt"/>
              <a:ea typeface="+mj-ea"/>
              <a:cs typeface="+mj-cs"/>
            </a:endParaRPr>
          </a:p>
        </p:txBody>
      </p:sp>
      <p:pic>
        <p:nvPicPr>
          <p:cNvPr id="12" name="Picture 2" descr="C:\Documents and Settings\csmith\Local Settings\Temporary Internet Files\Content.IE5\1KMB5FP3\MC900232431[1].wmf"/>
          <p:cNvPicPr>
            <a:picLocks noChangeAspect="1" noChangeArrowheads="1"/>
          </p:cNvPicPr>
          <p:nvPr/>
        </p:nvPicPr>
        <p:blipFill>
          <a:blip r:embed="rId4" cstate="print"/>
          <a:srcRect/>
          <a:stretch>
            <a:fillRect/>
          </a:stretch>
        </p:blipFill>
        <p:spPr bwMode="auto">
          <a:xfrm>
            <a:off x="127000" y="2819400"/>
            <a:ext cx="2844800" cy="2438400"/>
          </a:xfrm>
          <a:prstGeom prst="rect">
            <a:avLst/>
          </a:prstGeom>
          <a:noFill/>
        </p:spPr>
      </p:pic>
      <p:pic>
        <p:nvPicPr>
          <p:cNvPr id="6" name="Recorded Sound">
            <a:hlinkClick r:id="" action="ppaction://media"/>
          </p:cNvPr>
          <p:cNvPicPr>
            <a:picLocks noRot="1" noChangeAspect="1"/>
          </p:cNvPicPr>
          <p:nvPr>
            <a:wavAudioFile r:embed="rId1" name="Recorded Sound"/>
          </p:nvPr>
        </p:nvPicPr>
        <p:blipFill>
          <a:blip r:embed="rId5" cstate="print"/>
          <a:stretch>
            <a:fillRect/>
          </a:stretch>
        </p:blipFill>
        <p:spPr>
          <a:xfrm>
            <a:off x="8153400" y="5867400"/>
            <a:ext cx="533400" cy="533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box(in)">
                                      <p:cBhvr>
                                        <p:cTn id="7" dur="500"/>
                                        <p:tgtEl>
                                          <p:spTgt spid="4">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box(in)">
                                      <p:cBhvr>
                                        <p:cTn id="12" dur="500"/>
                                        <p:tgtEl>
                                          <p:spTgt spid="4">
                                            <p:txEl>
                                              <p:pRg st="4" end="4"/>
                                            </p:txEl>
                                          </p:spTgt>
                                        </p:tgtEl>
                                      </p:cBhvr>
                                    </p:animEffect>
                                  </p:childTnLst>
                                </p:cTn>
                              </p:par>
                            </p:childTnLst>
                          </p:cTn>
                        </p:par>
                        <p:par>
                          <p:cTn id="13" fill="hold">
                            <p:stCondLst>
                              <p:cond delay="500"/>
                            </p:stCondLst>
                            <p:childTnLst>
                              <p:par>
                                <p:cTn id="14" presetID="1" presetClass="mediacall" presetSubtype="0" fill="hold" nodeType="afterEffect">
                                  <p:stCondLst>
                                    <p:cond delay="0"/>
                                  </p:stCondLst>
                                  <p:childTnLst>
                                    <p:cmd type="call" cmd="playFrom(0.0)">
                                      <p:cBhvr>
                                        <p:cTn id="15" dur="1300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6"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bldLst>
      <p:bldP spid="4"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0"/>
            <a:ext cx="6248400" cy="1371600"/>
          </a:xfrm>
        </p:spPr>
        <p:txBody>
          <a:bodyPr>
            <a:noAutofit/>
          </a:bodyPr>
          <a:lstStyle/>
          <a:p>
            <a:pPr algn="ctr"/>
            <a:r>
              <a:rPr lang="en-US" sz="4000" dirty="0" smtClean="0"/>
              <a:t>Grade Level Expectations</a:t>
            </a:r>
            <a:endParaRPr lang="en-US" sz="4000" b="0" dirty="0"/>
          </a:p>
        </p:txBody>
      </p:sp>
      <p:sp>
        <p:nvSpPr>
          <p:cNvPr id="8" name="Title 1"/>
          <p:cNvSpPr txBox="1">
            <a:spLocks/>
          </p:cNvSpPr>
          <p:nvPr/>
        </p:nvSpPr>
        <p:spPr>
          <a:xfrm flipH="1">
            <a:off x="0" y="0"/>
            <a:ext cx="2819400" cy="1371600"/>
          </a:xfrm>
          <a:prstGeom prst="rect">
            <a:avLst/>
          </a:prstGeom>
        </p:spPr>
        <p:txBody>
          <a:bodyPr vert="horz" lIns="73152" rIns="45720" bIns="0" rtlCol="0" anchor="ctr" anchorCtr="1">
            <a:noAutofit/>
            <a:scene3d>
              <a:camera prst="orthographicFront"/>
              <a:lightRig rig="threePt" dir="t">
                <a:rot lat="0" lon="0" rev="4800000"/>
              </a:lightRig>
            </a:scene3d>
            <a:sp3d prstMaterial="matte"/>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chemeClr val="accent1">
                    <a:satMod val="150000"/>
                  </a:schemeClr>
                </a:solidFill>
                <a:effectLst/>
                <a:uLnTx/>
                <a:uFillTx/>
                <a:latin typeface="+mj-lt"/>
                <a:ea typeface="+mj-ea"/>
                <a:cs typeface="+mj-cs"/>
              </a:rPr>
              <a:t>STANDARD:</a:t>
            </a:r>
            <a:r>
              <a:rPr kumimoji="0" lang="en-US" sz="2800" b="0" i="0" u="none" strike="noStrike" kern="1200" cap="none" spc="0" normalizeH="0" baseline="0" noProof="0" dirty="0" smtClean="0">
                <a:ln>
                  <a:noFill/>
                </a:ln>
                <a:solidFill>
                  <a:schemeClr val="accent1">
                    <a:satMod val="150000"/>
                  </a:schemeClr>
                </a:solidFill>
                <a:effectLst/>
                <a:uLnTx/>
                <a:uFillTx/>
                <a:latin typeface="+mj-lt"/>
                <a:ea typeface="+mj-ea"/>
                <a:cs typeface="+mj-cs"/>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accent1">
                    <a:satMod val="150000"/>
                  </a:schemeClr>
                </a:solidFill>
                <a:effectLst/>
                <a:uLnTx/>
                <a:uFillTx/>
                <a:latin typeface="+mj-lt"/>
                <a:ea typeface="+mj-ea"/>
                <a:cs typeface="+mj-cs"/>
              </a:rPr>
              <a:t>Emotional &amp; Social Wellness</a:t>
            </a:r>
            <a:endParaRPr kumimoji="0" lang="en-US" sz="2800" b="0" i="0" u="none" strike="noStrike" kern="1200" cap="none" spc="0" normalizeH="0" baseline="0" noProof="0" dirty="0">
              <a:ln>
                <a:noFill/>
              </a:ln>
              <a:solidFill>
                <a:schemeClr val="accent1">
                  <a:satMod val="150000"/>
                </a:schemeClr>
              </a:solidFill>
              <a:effectLst/>
              <a:uLnTx/>
              <a:uFillTx/>
              <a:latin typeface="+mj-lt"/>
              <a:ea typeface="+mj-ea"/>
              <a:cs typeface="+mj-cs"/>
            </a:endParaRPr>
          </a:p>
        </p:txBody>
      </p:sp>
      <p:pic>
        <p:nvPicPr>
          <p:cNvPr id="12" name="Picture 2" descr="C:\Documents and Settings\csmith\Local Settings\Temporary Internet Files\Content.IE5\1KMB5FP3\MC900232431[1].wmf"/>
          <p:cNvPicPr>
            <a:picLocks noChangeAspect="1" noChangeArrowheads="1"/>
          </p:cNvPicPr>
          <p:nvPr/>
        </p:nvPicPr>
        <p:blipFill>
          <a:blip r:embed="rId4" cstate="print"/>
          <a:srcRect/>
          <a:stretch>
            <a:fillRect/>
          </a:stretch>
        </p:blipFill>
        <p:spPr bwMode="auto">
          <a:xfrm>
            <a:off x="7988299" y="0"/>
            <a:ext cx="1155701" cy="990600"/>
          </a:xfrm>
          <a:prstGeom prst="rect">
            <a:avLst/>
          </a:prstGeom>
          <a:noFill/>
        </p:spPr>
      </p:pic>
      <p:sp>
        <p:nvSpPr>
          <p:cNvPr id="7" name="Text Placeholder 3"/>
          <p:cNvSpPr txBox="1">
            <a:spLocks/>
          </p:cNvSpPr>
          <p:nvPr/>
        </p:nvSpPr>
        <p:spPr>
          <a:xfrm>
            <a:off x="0" y="1371600"/>
            <a:ext cx="9220200" cy="5562600"/>
          </a:xfrm>
          <a:prstGeom prst="rect">
            <a:avLst/>
          </a:prstGeom>
        </p:spPr>
        <p:txBody>
          <a:bodyPr vert="horz" lIns="54864" tIns="91440" rtlCol="0">
            <a:noAutofit/>
          </a:bodyPr>
          <a:lstStyle/>
          <a:p>
            <a:r>
              <a:rPr lang="en-US" sz="2400" dirty="0" smtClean="0">
                <a:solidFill>
                  <a:srgbClr val="FF0000"/>
                </a:solidFill>
              </a:rPr>
              <a:t>1. Demonstrate effective communication skills to express feelings appropriately</a:t>
            </a:r>
          </a:p>
          <a:p>
            <a:pPr marL="914400" marR="0" lvl="1" indent="-457200" algn="l" defTabSz="914400" rtl="0" eaLnBrk="1" fontAlgn="auto" latinLnBrk="0" hangingPunct="1">
              <a:lnSpc>
                <a:spcPct val="100000"/>
              </a:lnSpc>
              <a:spcBef>
                <a:spcPct val="20000"/>
              </a:spcBef>
              <a:spcAft>
                <a:spcPts val="0"/>
              </a:spcAft>
              <a:buClr>
                <a:schemeClr val="accent2"/>
              </a:buClr>
              <a:buSzPct val="90000"/>
              <a:buFont typeface="Wingdings"/>
              <a:buNone/>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Prepared Graduates</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rgbClr val="0070C0"/>
                </a:solidFill>
                <a:effectLst/>
                <a:uLnTx/>
                <a:uFillTx/>
                <a:latin typeface="+mn-lt"/>
                <a:ea typeface="+mn-ea"/>
                <a:cs typeface="+mn-cs"/>
              </a:rPr>
              <a:t>Utilize knowledge</a:t>
            </a:r>
            <a:r>
              <a:rPr kumimoji="0" lang="en-US" sz="2000" b="0" i="0" u="none" strike="noStrike" kern="1200" cap="none" spc="0" normalizeH="0" noProof="0" dirty="0" smtClean="0">
                <a:ln>
                  <a:noFill/>
                </a:ln>
                <a:solidFill>
                  <a:srgbClr val="0070C0"/>
                </a:solidFill>
                <a:effectLst/>
                <a:uLnTx/>
                <a:uFillTx/>
                <a:latin typeface="+mn-lt"/>
                <a:ea typeface="+mn-ea"/>
                <a:cs typeface="+mn-cs"/>
              </a:rPr>
              <a:t> and skills to enhance mental, emotional, and social well-being</a:t>
            </a:r>
            <a:endParaRPr kumimoji="0" lang="en-US" sz="2000" b="0" i="0" u="none" strike="noStrike" kern="1200" cap="none" spc="0" normalizeH="0" baseline="0" noProof="0" dirty="0" smtClean="0">
              <a:ln>
                <a:noFill/>
              </a:ln>
              <a:solidFill>
                <a:srgbClr val="0070C0"/>
              </a:solidFill>
              <a:effectLst/>
              <a:uLnTx/>
              <a:uFillTx/>
              <a:latin typeface="+mn-lt"/>
              <a:ea typeface="+mn-ea"/>
              <a:cs typeface="+mn-cs"/>
            </a:endParaRPr>
          </a:p>
          <a:p>
            <a:pPr marL="914400" marR="0" lvl="1" indent="-457200" algn="l" defTabSz="914400" rtl="0" eaLnBrk="1" fontAlgn="auto" latinLnBrk="0" hangingPunct="1">
              <a:lnSpc>
                <a:spcPct val="100000"/>
              </a:lnSpc>
              <a:spcBef>
                <a:spcPct val="20000"/>
              </a:spcBef>
              <a:spcAft>
                <a:spcPts val="0"/>
              </a:spcAft>
              <a:buClr>
                <a:schemeClr val="accent2"/>
              </a:buClr>
              <a:buSzPct val="90000"/>
              <a:buFont typeface="Wingdings"/>
              <a:buNone/>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Evidence Outcomes:</a:t>
            </a:r>
          </a:p>
          <a:p>
            <a:pPr marL="914400" marR="0" lvl="1" indent="-457200" algn="l" defTabSz="914400" rtl="0" eaLnBrk="1" fontAlgn="auto" latinLnBrk="0" hangingPunct="1">
              <a:lnSpc>
                <a:spcPct val="100000"/>
              </a:lnSpc>
              <a:spcBef>
                <a:spcPct val="20000"/>
              </a:spcBef>
              <a:spcAft>
                <a:spcPts val="0"/>
              </a:spcAft>
              <a:buClr>
                <a:schemeClr val="accent2"/>
              </a:buClr>
              <a:buSzPct val="90000"/>
              <a:buFont typeface="Wingdings"/>
              <a:buNone/>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	Students can:</a:t>
            </a:r>
          </a:p>
          <a:p>
            <a:pPr marL="914400" marR="0" lvl="1" indent="-457200" algn="l" defTabSz="914400" rtl="0" eaLnBrk="1" fontAlgn="auto" latinLnBrk="0" hangingPunct="1">
              <a:lnSpc>
                <a:spcPct val="100000"/>
              </a:lnSpc>
              <a:spcBef>
                <a:spcPct val="20000"/>
              </a:spcBef>
              <a:spcAft>
                <a:spcPts val="0"/>
              </a:spcAft>
              <a:buClr>
                <a:schemeClr val="accent2"/>
              </a:buClr>
              <a:buSzPct val="90000"/>
              <a:buFont typeface="Wingdings"/>
              <a:buNone/>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accent4">
                    <a:lumMod val="75000"/>
                  </a:schemeClr>
                </a:solidFill>
                <a:effectLst/>
                <a:uLnTx/>
                <a:uFillTx/>
                <a:latin typeface="+mn-lt"/>
                <a:ea typeface="+mn-ea"/>
                <a:cs typeface="+mn-cs"/>
              </a:rPr>
              <a:t>a) Demonstrate the ability to engage in active listening</a:t>
            </a:r>
            <a:endParaRPr kumimoji="0" lang="en-US" sz="2000" b="0" i="0" u="none" strike="noStrike" kern="1200" cap="none" spc="0" normalizeH="0" noProof="0" dirty="0" smtClean="0">
              <a:ln>
                <a:noFill/>
              </a:ln>
              <a:solidFill>
                <a:schemeClr val="accent4">
                  <a:lumMod val="75000"/>
                </a:schemeClr>
              </a:solidFill>
              <a:effectLst/>
              <a:uLnTx/>
              <a:uFillTx/>
              <a:latin typeface="+mn-lt"/>
              <a:ea typeface="+mn-ea"/>
              <a:cs typeface="+mn-cs"/>
            </a:endParaRPr>
          </a:p>
          <a:p>
            <a:pPr marL="914400" marR="0" lvl="1" indent="-457200" algn="l" defTabSz="914400" rtl="0" eaLnBrk="1" fontAlgn="auto" latinLnBrk="0" hangingPunct="1">
              <a:lnSpc>
                <a:spcPct val="100000"/>
              </a:lnSpc>
              <a:spcBef>
                <a:spcPct val="20000"/>
              </a:spcBef>
              <a:spcAft>
                <a:spcPts val="0"/>
              </a:spcAft>
              <a:buClr>
                <a:schemeClr val="accent2"/>
              </a:buClr>
              <a:buSzPct val="90000"/>
              <a:buFont typeface="Wingdings"/>
              <a:buNone/>
              <a:tabLst/>
              <a:defRPr/>
            </a:pPr>
            <a:r>
              <a:rPr lang="en-US" sz="2000" noProof="0" dirty="0" smtClean="0">
                <a:solidFill>
                  <a:schemeClr val="accent4">
                    <a:lumMod val="75000"/>
                  </a:schemeClr>
                </a:solidFill>
              </a:rPr>
              <a:t>	b) </a:t>
            </a:r>
            <a:r>
              <a:rPr lang="en-US" sz="2000" dirty="0" smtClean="0">
                <a:solidFill>
                  <a:schemeClr val="accent4">
                    <a:lumMod val="75000"/>
                  </a:schemeClr>
                </a:solidFill>
              </a:rPr>
              <a:t>Practice the use of “I” statements</a:t>
            </a:r>
            <a:endParaRPr lang="en-US" sz="2000" noProof="0" dirty="0" smtClean="0">
              <a:solidFill>
                <a:schemeClr val="accent4">
                  <a:lumMod val="75000"/>
                </a:schemeClr>
              </a:solidFill>
            </a:endParaRPr>
          </a:p>
          <a:p>
            <a:pPr marL="914400" marR="0" lvl="1" indent="-457200" algn="l" defTabSz="914400" rtl="0" eaLnBrk="1" fontAlgn="auto" latinLnBrk="0" hangingPunct="1">
              <a:lnSpc>
                <a:spcPct val="100000"/>
              </a:lnSpc>
              <a:spcBef>
                <a:spcPct val="20000"/>
              </a:spcBef>
              <a:spcAft>
                <a:spcPts val="0"/>
              </a:spcAft>
              <a:buClr>
                <a:schemeClr val="accent2"/>
              </a:buClr>
              <a:buSzPct val="90000"/>
              <a:buFont typeface="Wingdings"/>
              <a:buNone/>
              <a:tabLst/>
              <a:defRPr/>
            </a:pPr>
            <a:r>
              <a:rPr kumimoji="0" lang="en-US" sz="2000" b="0" i="0" u="none" strike="noStrike" kern="1200" cap="none" spc="0" normalizeH="0" baseline="0" dirty="0" smtClean="0">
                <a:ln>
                  <a:noFill/>
                </a:ln>
                <a:solidFill>
                  <a:schemeClr val="accent4">
                    <a:lumMod val="75000"/>
                  </a:schemeClr>
                </a:solidFill>
                <a:effectLst/>
                <a:uLnTx/>
                <a:uFillTx/>
                <a:latin typeface="+mn-lt"/>
                <a:ea typeface="+mn-ea"/>
                <a:cs typeface="+mn-cs"/>
              </a:rPr>
              <a:t>	c)</a:t>
            </a:r>
            <a:r>
              <a:rPr kumimoji="0" lang="en-US" sz="2000" b="0" i="0" u="none" strike="noStrike" kern="1200" cap="none" spc="0" normalizeH="0" dirty="0" smtClean="0">
                <a:ln>
                  <a:noFill/>
                </a:ln>
                <a:solidFill>
                  <a:schemeClr val="accent4">
                    <a:lumMod val="75000"/>
                  </a:schemeClr>
                </a:solidFill>
                <a:effectLst/>
                <a:uLnTx/>
                <a:uFillTx/>
                <a:latin typeface="+mn-lt"/>
                <a:ea typeface="+mn-ea"/>
                <a:cs typeface="+mn-cs"/>
              </a:rPr>
              <a:t> Demonstrate negotiation skills to support the health expression of personal needs</a:t>
            </a:r>
            <a:br>
              <a:rPr kumimoji="0" lang="en-US" sz="2000" b="0" i="0" u="none" strike="noStrike" kern="1200" cap="none" spc="0" normalizeH="0" dirty="0" smtClean="0">
                <a:ln>
                  <a:noFill/>
                </a:ln>
                <a:solidFill>
                  <a:schemeClr val="accent4">
                    <a:lumMod val="75000"/>
                  </a:schemeClr>
                </a:solidFill>
                <a:effectLst/>
                <a:uLnTx/>
                <a:uFillTx/>
                <a:latin typeface="+mn-lt"/>
                <a:ea typeface="+mn-ea"/>
                <a:cs typeface="+mn-cs"/>
              </a:rPr>
            </a:br>
            <a:r>
              <a:rPr kumimoji="0" lang="en-US" sz="2000" b="0" i="0" u="none" strike="noStrike" kern="1200" cap="none" spc="0" normalizeH="0" dirty="0" smtClean="0">
                <a:ln>
                  <a:noFill/>
                </a:ln>
                <a:solidFill>
                  <a:schemeClr val="accent4">
                    <a:lumMod val="75000"/>
                  </a:schemeClr>
                </a:solidFill>
                <a:effectLst/>
                <a:uLnTx/>
                <a:uFillTx/>
                <a:latin typeface="+mn-lt"/>
                <a:ea typeface="+mn-ea"/>
                <a:cs typeface="+mn-cs"/>
              </a:rPr>
              <a:t>d) Demonstrate the ability to state personal needs and articulate limits</a:t>
            </a:r>
            <a:br>
              <a:rPr kumimoji="0" lang="en-US" sz="2000" b="0" i="0" u="none" strike="noStrike" kern="1200" cap="none" spc="0" normalizeH="0" dirty="0" smtClean="0">
                <a:ln>
                  <a:noFill/>
                </a:ln>
                <a:solidFill>
                  <a:schemeClr val="accent4">
                    <a:lumMod val="75000"/>
                  </a:schemeClr>
                </a:solidFill>
                <a:effectLst/>
                <a:uLnTx/>
                <a:uFillTx/>
                <a:latin typeface="+mn-lt"/>
                <a:ea typeface="+mn-ea"/>
                <a:cs typeface="+mn-cs"/>
              </a:rPr>
            </a:br>
            <a:r>
              <a:rPr kumimoji="0" lang="en-US" sz="2000" b="0" i="0" u="none" strike="noStrike" kern="1200" cap="none" spc="0" normalizeH="0" dirty="0" smtClean="0">
                <a:ln>
                  <a:noFill/>
                </a:ln>
                <a:solidFill>
                  <a:schemeClr val="accent4">
                    <a:lumMod val="75000"/>
                  </a:schemeClr>
                </a:solidFill>
                <a:effectLst/>
                <a:uLnTx/>
                <a:uFillTx/>
                <a:latin typeface="+mn-lt"/>
                <a:ea typeface="+mn-ea"/>
                <a:cs typeface="+mn-cs"/>
              </a:rPr>
              <a:t>e) Practice verbal and nonverbal ways to ask for help from trusted adults or friends</a:t>
            </a:r>
            <a:endParaRPr kumimoji="0" lang="en-US" sz="2200" b="0" i="0" u="none" strike="noStrike" kern="1200" cap="none" spc="0" normalizeH="0" baseline="0" noProof="0" dirty="0" smtClean="0">
              <a:ln>
                <a:noFill/>
              </a:ln>
              <a:solidFill>
                <a:srgbClr val="0070C0"/>
              </a:solidFill>
              <a:effectLst/>
              <a:uLnTx/>
              <a:uFillTx/>
              <a:latin typeface="+mn-lt"/>
              <a:ea typeface="+mn-ea"/>
              <a:cs typeface="+mn-cs"/>
            </a:endParaRPr>
          </a:p>
        </p:txBody>
      </p:sp>
      <p:pic>
        <p:nvPicPr>
          <p:cNvPr id="6" name="Recorded Sound">
            <a:hlinkClick r:id="" action="ppaction://media"/>
          </p:cNvPr>
          <p:cNvPicPr>
            <a:picLocks noRot="1" noChangeAspect="1"/>
          </p:cNvPicPr>
          <p:nvPr>
            <a:wavAudioFile r:embed="rId1" name="Recorded Sound"/>
          </p:nvPr>
        </p:nvPicPr>
        <p:blipFill>
          <a:blip r:embed="rId5" cstate="print"/>
          <a:stretch>
            <a:fillRect/>
          </a:stretch>
        </p:blipFill>
        <p:spPr>
          <a:xfrm>
            <a:off x="8229600" y="59436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ox(in)">
                                      <p:cBhvr>
                                        <p:cTn id="7" dur="500"/>
                                        <p:tgtEl>
                                          <p:spTgt spid="7">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box(in)">
                                      <p:cBhvr>
                                        <p:cTn id="10" dur="5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box(in)">
                                      <p:cBhvr>
                                        <p:cTn id="15" dur="500"/>
                                        <p:tgtEl>
                                          <p:spTgt spid="7">
                                            <p:txEl>
                                              <p:pRg st="2" end="2"/>
                                            </p:txEl>
                                          </p:spTgt>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box(in)">
                                      <p:cBhvr>
                                        <p:cTn id="18" dur="500"/>
                                        <p:tgtEl>
                                          <p:spTgt spid="7">
                                            <p:txEl>
                                              <p:pRg st="3" end="3"/>
                                            </p:txEl>
                                          </p:spTgt>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box(in)">
                                      <p:cBhvr>
                                        <p:cTn id="21" dur="500"/>
                                        <p:tgtEl>
                                          <p:spTgt spid="7">
                                            <p:txEl>
                                              <p:pRg st="4" end="4"/>
                                            </p:txEl>
                                          </p:spTgt>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7">
                                            <p:txEl>
                                              <p:pRg st="5" end="5"/>
                                            </p:txEl>
                                          </p:spTgt>
                                        </p:tgtEl>
                                        <p:attrNameLst>
                                          <p:attrName>style.visibility</p:attrName>
                                        </p:attrNameLst>
                                      </p:cBhvr>
                                      <p:to>
                                        <p:strVal val="visible"/>
                                      </p:to>
                                    </p:set>
                                    <p:animEffect transition="in" filter="box(in)">
                                      <p:cBhvr>
                                        <p:cTn id="24" dur="500"/>
                                        <p:tgtEl>
                                          <p:spTgt spid="7">
                                            <p:txEl>
                                              <p:pRg st="5" end="5"/>
                                            </p:txEl>
                                          </p:spTgt>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box(in)">
                                      <p:cBhvr>
                                        <p:cTn id="27" dur="500"/>
                                        <p:tgtEl>
                                          <p:spTgt spid="7">
                                            <p:txEl>
                                              <p:pRg st="6" end="6"/>
                                            </p:txEl>
                                          </p:spTgt>
                                        </p:tgtEl>
                                      </p:cBhvr>
                                    </p:animEffect>
                                  </p:childTnLst>
                                </p:cTn>
                              </p:par>
                            </p:childTnLst>
                          </p:cTn>
                        </p:par>
                        <p:par>
                          <p:cTn id="28" fill="hold">
                            <p:stCondLst>
                              <p:cond delay="500"/>
                            </p:stCondLst>
                            <p:childTnLst>
                              <p:par>
                                <p:cTn id="29" presetID="1" presetClass="mediacall" presetSubtype="0" fill="hold" nodeType="afterEffect">
                                  <p:stCondLst>
                                    <p:cond delay="0"/>
                                  </p:stCondLst>
                                  <p:childTnLst>
                                    <p:cmd type="call" cmd="playFrom(0.0)">
                                      <p:cBhvr>
                                        <p:cTn id="30" dur="3300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31"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bldLst>
      <p:bldP spid="7"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0"/>
            <a:ext cx="6248400" cy="1371600"/>
          </a:xfrm>
        </p:spPr>
        <p:txBody>
          <a:bodyPr>
            <a:noAutofit/>
          </a:bodyPr>
          <a:lstStyle/>
          <a:p>
            <a:pPr algn="ctr"/>
            <a:r>
              <a:rPr lang="en-US" sz="4000" dirty="0" smtClean="0"/>
              <a:t>Grade Level Expectations</a:t>
            </a:r>
            <a:endParaRPr lang="en-US" sz="4000" b="0" dirty="0"/>
          </a:p>
        </p:txBody>
      </p:sp>
      <p:sp>
        <p:nvSpPr>
          <p:cNvPr id="8" name="Title 1"/>
          <p:cNvSpPr txBox="1">
            <a:spLocks/>
          </p:cNvSpPr>
          <p:nvPr/>
        </p:nvSpPr>
        <p:spPr>
          <a:xfrm flipH="1">
            <a:off x="0" y="0"/>
            <a:ext cx="2819400" cy="1371600"/>
          </a:xfrm>
          <a:prstGeom prst="rect">
            <a:avLst/>
          </a:prstGeom>
        </p:spPr>
        <p:txBody>
          <a:bodyPr vert="horz" lIns="73152" rIns="45720" bIns="0" rtlCol="0" anchor="ctr" anchorCtr="1">
            <a:noAutofit/>
            <a:scene3d>
              <a:camera prst="orthographicFront"/>
              <a:lightRig rig="threePt" dir="t">
                <a:rot lat="0" lon="0" rev="4800000"/>
              </a:lightRig>
            </a:scene3d>
            <a:sp3d prstMaterial="matte"/>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chemeClr val="accent1">
                    <a:satMod val="150000"/>
                  </a:schemeClr>
                </a:solidFill>
                <a:effectLst/>
                <a:uLnTx/>
                <a:uFillTx/>
                <a:latin typeface="+mj-lt"/>
                <a:ea typeface="+mj-ea"/>
                <a:cs typeface="+mj-cs"/>
              </a:rPr>
              <a:t>STANDARD:</a:t>
            </a:r>
            <a:r>
              <a:rPr kumimoji="0" lang="en-US" sz="2800" b="0" i="0" u="none" strike="noStrike" kern="1200" cap="none" spc="0" normalizeH="0" baseline="0" noProof="0" dirty="0" smtClean="0">
                <a:ln>
                  <a:noFill/>
                </a:ln>
                <a:solidFill>
                  <a:schemeClr val="accent1">
                    <a:satMod val="150000"/>
                  </a:schemeClr>
                </a:solidFill>
                <a:effectLst/>
                <a:uLnTx/>
                <a:uFillTx/>
                <a:latin typeface="+mj-lt"/>
                <a:ea typeface="+mj-ea"/>
                <a:cs typeface="+mj-cs"/>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accent1">
                    <a:satMod val="150000"/>
                  </a:schemeClr>
                </a:solidFill>
                <a:effectLst/>
                <a:uLnTx/>
                <a:uFillTx/>
                <a:latin typeface="+mj-lt"/>
                <a:ea typeface="+mj-ea"/>
                <a:cs typeface="+mj-cs"/>
              </a:rPr>
              <a:t>Emotional &amp; Social Wellness</a:t>
            </a:r>
            <a:endParaRPr kumimoji="0" lang="en-US" sz="2800" b="0" i="0" u="none" strike="noStrike" kern="1200" cap="none" spc="0" normalizeH="0" baseline="0" noProof="0" dirty="0">
              <a:ln>
                <a:noFill/>
              </a:ln>
              <a:solidFill>
                <a:schemeClr val="accent1">
                  <a:satMod val="150000"/>
                </a:schemeClr>
              </a:solidFill>
              <a:effectLst/>
              <a:uLnTx/>
              <a:uFillTx/>
              <a:latin typeface="+mj-lt"/>
              <a:ea typeface="+mj-ea"/>
              <a:cs typeface="+mj-cs"/>
            </a:endParaRPr>
          </a:p>
        </p:txBody>
      </p:sp>
      <p:pic>
        <p:nvPicPr>
          <p:cNvPr id="12" name="Picture 2" descr="C:\Documents and Settings\csmith\Local Settings\Temporary Internet Files\Content.IE5\1KMB5FP3\MC900232431[1].wmf"/>
          <p:cNvPicPr>
            <a:picLocks noChangeAspect="1" noChangeArrowheads="1"/>
          </p:cNvPicPr>
          <p:nvPr/>
        </p:nvPicPr>
        <p:blipFill>
          <a:blip r:embed="rId4" cstate="print"/>
          <a:srcRect/>
          <a:stretch>
            <a:fillRect/>
          </a:stretch>
        </p:blipFill>
        <p:spPr bwMode="auto">
          <a:xfrm>
            <a:off x="7988299" y="0"/>
            <a:ext cx="1155701" cy="990600"/>
          </a:xfrm>
          <a:prstGeom prst="rect">
            <a:avLst/>
          </a:prstGeom>
          <a:noFill/>
        </p:spPr>
      </p:pic>
      <p:sp>
        <p:nvSpPr>
          <p:cNvPr id="7" name="Text Placeholder 3"/>
          <p:cNvSpPr txBox="1">
            <a:spLocks/>
          </p:cNvSpPr>
          <p:nvPr/>
        </p:nvSpPr>
        <p:spPr>
          <a:xfrm>
            <a:off x="0" y="1371600"/>
            <a:ext cx="9220200" cy="5562600"/>
          </a:xfrm>
          <a:prstGeom prst="rect">
            <a:avLst/>
          </a:prstGeom>
        </p:spPr>
        <p:txBody>
          <a:bodyPr vert="horz" lIns="54864" tIns="91440" rtlCol="0">
            <a:noAutofit/>
          </a:bodyPr>
          <a:lstStyle/>
          <a:p>
            <a:r>
              <a:rPr lang="en-US" sz="2400" dirty="0" smtClean="0">
                <a:solidFill>
                  <a:schemeClr val="accent4">
                    <a:lumMod val="75000"/>
                  </a:schemeClr>
                </a:solidFill>
              </a:rPr>
              <a:t>2. Develop self management skills to prevent and manage stress</a:t>
            </a:r>
            <a:endParaRPr kumimoji="0" lang="en-US" sz="2400" b="1" i="0" u="none" strike="noStrike" kern="1200" cap="none" spc="0" normalizeH="0" baseline="0" noProof="0" dirty="0" smtClean="0">
              <a:ln>
                <a:noFill/>
              </a:ln>
              <a:solidFill>
                <a:schemeClr val="accent4">
                  <a:lumMod val="75000"/>
                </a:schemeClr>
              </a:solidFill>
              <a:effectLst/>
              <a:uLnTx/>
              <a:uFillTx/>
              <a:latin typeface="+mn-lt"/>
              <a:ea typeface="+mn-ea"/>
              <a:cs typeface="+mn-cs"/>
            </a:endParaRPr>
          </a:p>
          <a:p>
            <a:r>
              <a:rPr kumimoji="0" lang="en-US" sz="2000" b="1" i="0" u="none" strike="noStrike" kern="1200" cap="none" spc="0" normalizeH="0" baseline="0" noProof="0" dirty="0" smtClean="0">
                <a:ln>
                  <a:noFill/>
                </a:ln>
                <a:solidFill>
                  <a:schemeClr val="tx1"/>
                </a:solidFill>
                <a:effectLst/>
                <a:uLnTx/>
                <a:uFillTx/>
                <a:latin typeface="+mn-lt"/>
                <a:ea typeface="+mn-ea"/>
                <a:cs typeface="+mn-cs"/>
              </a:rPr>
              <a:t>Prepared Graduates</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rgbClr val="0070C0"/>
                </a:solidFill>
                <a:effectLst/>
                <a:uLnTx/>
                <a:uFillTx/>
                <a:latin typeface="+mn-lt"/>
                <a:ea typeface="+mn-ea"/>
                <a:cs typeface="+mn-cs"/>
              </a:rPr>
              <a:t>Utilize knowledge</a:t>
            </a:r>
            <a:r>
              <a:rPr kumimoji="0" lang="en-US" sz="2000" b="0" i="0" u="none" strike="noStrike" kern="1200" cap="none" spc="0" normalizeH="0" noProof="0" dirty="0" smtClean="0">
                <a:ln>
                  <a:noFill/>
                </a:ln>
                <a:solidFill>
                  <a:srgbClr val="0070C0"/>
                </a:solidFill>
                <a:effectLst/>
                <a:uLnTx/>
                <a:uFillTx/>
                <a:latin typeface="+mn-lt"/>
                <a:ea typeface="+mn-ea"/>
                <a:cs typeface="+mn-cs"/>
              </a:rPr>
              <a:t> and skills to enhance mental, emotional, and social well-being</a:t>
            </a:r>
            <a:endParaRPr kumimoji="0" lang="en-US" sz="2000" b="0" i="0" u="none" strike="noStrike" kern="1200" cap="none" spc="0" normalizeH="0" baseline="0" noProof="0" dirty="0" smtClean="0">
              <a:ln>
                <a:noFill/>
              </a:ln>
              <a:solidFill>
                <a:srgbClr val="0070C0"/>
              </a:solidFill>
              <a:effectLst/>
              <a:uLnTx/>
              <a:uFillTx/>
              <a:latin typeface="+mn-lt"/>
              <a:ea typeface="+mn-ea"/>
              <a:cs typeface="+mn-cs"/>
            </a:endParaRPr>
          </a:p>
          <a:p>
            <a:pPr marL="914400" marR="0" lvl="1" indent="-457200" algn="l" defTabSz="914400" rtl="0" eaLnBrk="1" fontAlgn="auto" latinLnBrk="0" hangingPunct="1">
              <a:lnSpc>
                <a:spcPct val="100000"/>
              </a:lnSpc>
              <a:spcBef>
                <a:spcPct val="20000"/>
              </a:spcBef>
              <a:spcAft>
                <a:spcPts val="0"/>
              </a:spcAft>
              <a:buClr>
                <a:schemeClr val="accent2"/>
              </a:buClr>
              <a:buSzPct val="90000"/>
              <a:buFont typeface="Wingdings"/>
              <a:buNone/>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Evidence Outcomes:</a:t>
            </a:r>
          </a:p>
          <a:p>
            <a:pPr marL="914400" marR="0" lvl="1" indent="-457200" algn="l" defTabSz="914400" rtl="0" eaLnBrk="1" fontAlgn="auto" latinLnBrk="0" hangingPunct="1">
              <a:lnSpc>
                <a:spcPct val="100000"/>
              </a:lnSpc>
              <a:spcBef>
                <a:spcPct val="20000"/>
              </a:spcBef>
              <a:spcAft>
                <a:spcPts val="0"/>
              </a:spcAft>
              <a:buClr>
                <a:schemeClr val="accent2"/>
              </a:buClr>
              <a:buSzPct val="90000"/>
              <a:buFont typeface="Wingdings"/>
              <a:buNone/>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	Students can:</a:t>
            </a:r>
          </a:p>
          <a:p>
            <a:pPr marL="914400" marR="0" lvl="1" indent="-457200" algn="l" defTabSz="914400" rtl="0" eaLnBrk="1" fontAlgn="auto" latinLnBrk="0" hangingPunct="1">
              <a:lnSpc>
                <a:spcPct val="100000"/>
              </a:lnSpc>
              <a:spcBef>
                <a:spcPct val="20000"/>
              </a:spcBef>
              <a:spcAft>
                <a:spcPts val="0"/>
              </a:spcAft>
              <a:buClr>
                <a:schemeClr val="accent2"/>
              </a:buClr>
              <a:buSzPct val="90000"/>
              <a:buFont typeface="Wingdings"/>
              <a:buNone/>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accent4">
                    <a:lumMod val="75000"/>
                  </a:schemeClr>
                </a:solidFill>
                <a:effectLst/>
                <a:uLnTx/>
                <a:uFillTx/>
                <a:latin typeface="+mn-lt"/>
                <a:ea typeface="+mn-ea"/>
                <a:cs typeface="+mn-cs"/>
              </a:rPr>
              <a:t>a) Compare and contrast positive and negative ways of dealing with stress</a:t>
            </a:r>
            <a:endParaRPr kumimoji="0" lang="en-US" sz="2000" b="0" i="0" u="none" strike="noStrike" kern="1200" cap="none" spc="0" normalizeH="0" noProof="0" dirty="0" smtClean="0">
              <a:ln>
                <a:noFill/>
              </a:ln>
              <a:solidFill>
                <a:schemeClr val="accent4">
                  <a:lumMod val="75000"/>
                </a:schemeClr>
              </a:solidFill>
              <a:effectLst/>
              <a:uLnTx/>
              <a:uFillTx/>
              <a:latin typeface="+mn-lt"/>
              <a:ea typeface="+mn-ea"/>
              <a:cs typeface="+mn-cs"/>
            </a:endParaRPr>
          </a:p>
          <a:p>
            <a:pPr marL="914400" marR="0" lvl="1" indent="-457200" algn="l" defTabSz="914400" rtl="0" eaLnBrk="1" fontAlgn="auto" latinLnBrk="0" hangingPunct="1">
              <a:lnSpc>
                <a:spcPct val="100000"/>
              </a:lnSpc>
              <a:spcBef>
                <a:spcPct val="20000"/>
              </a:spcBef>
              <a:spcAft>
                <a:spcPts val="0"/>
              </a:spcAft>
              <a:buClr>
                <a:schemeClr val="accent2"/>
              </a:buClr>
              <a:buSzPct val="90000"/>
              <a:buFont typeface="Wingdings"/>
              <a:buNone/>
              <a:tabLst/>
              <a:defRPr/>
            </a:pPr>
            <a:r>
              <a:rPr lang="en-US" sz="2000" noProof="0" dirty="0" smtClean="0">
                <a:solidFill>
                  <a:schemeClr val="accent4">
                    <a:lumMod val="75000"/>
                  </a:schemeClr>
                </a:solidFill>
              </a:rPr>
              <a:t>	b) </a:t>
            </a:r>
            <a:r>
              <a:rPr lang="en-US" sz="2000" dirty="0" smtClean="0">
                <a:solidFill>
                  <a:schemeClr val="accent4">
                    <a:lumMod val="75000"/>
                  </a:schemeClr>
                </a:solidFill>
              </a:rPr>
              <a:t>Define stress</a:t>
            </a:r>
            <a:endParaRPr lang="en-US" sz="2000" noProof="0" dirty="0" smtClean="0">
              <a:solidFill>
                <a:schemeClr val="accent4">
                  <a:lumMod val="75000"/>
                </a:schemeClr>
              </a:solidFill>
            </a:endParaRPr>
          </a:p>
          <a:p>
            <a:pPr marL="914400" marR="0" lvl="1" indent="-457200" algn="l" defTabSz="914400" rtl="0" eaLnBrk="1" fontAlgn="auto" latinLnBrk="0" hangingPunct="1">
              <a:lnSpc>
                <a:spcPct val="100000"/>
              </a:lnSpc>
              <a:spcBef>
                <a:spcPct val="20000"/>
              </a:spcBef>
              <a:spcAft>
                <a:spcPts val="0"/>
              </a:spcAft>
              <a:buClr>
                <a:schemeClr val="accent2"/>
              </a:buClr>
              <a:buSzPct val="90000"/>
              <a:buFont typeface="Wingdings"/>
              <a:buNone/>
              <a:tabLst/>
              <a:defRPr/>
            </a:pPr>
            <a:r>
              <a:rPr kumimoji="0" lang="en-US" sz="2000" b="0" i="0" u="none" strike="noStrike" kern="1200" cap="none" spc="0" normalizeH="0" baseline="0" dirty="0" smtClean="0">
                <a:ln>
                  <a:noFill/>
                </a:ln>
                <a:solidFill>
                  <a:schemeClr val="accent4">
                    <a:lumMod val="75000"/>
                  </a:schemeClr>
                </a:solidFill>
                <a:effectLst/>
                <a:uLnTx/>
                <a:uFillTx/>
                <a:latin typeface="+mn-lt"/>
                <a:ea typeface="+mn-ea"/>
                <a:cs typeface="+mn-cs"/>
              </a:rPr>
              <a:t>	c)</a:t>
            </a:r>
            <a:r>
              <a:rPr kumimoji="0" lang="en-US" sz="2000" b="0" i="0" u="none" strike="noStrike" kern="1200" cap="none" spc="0" normalizeH="0" dirty="0" smtClean="0">
                <a:ln>
                  <a:noFill/>
                </a:ln>
                <a:solidFill>
                  <a:schemeClr val="accent4">
                    <a:lumMod val="75000"/>
                  </a:schemeClr>
                </a:solidFill>
                <a:effectLst/>
                <a:uLnTx/>
                <a:uFillTx/>
                <a:latin typeface="+mn-lt"/>
                <a:ea typeface="+mn-ea"/>
                <a:cs typeface="+mn-cs"/>
              </a:rPr>
              <a:t> Identify personal stressors</a:t>
            </a:r>
            <a:br>
              <a:rPr kumimoji="0" lang="en-US" sz="2000" b="0" i="0" u="none" strike="noStrike" kern="1200" cap="none" spc="0" normalizeH="0" dirty="0" smtClean="0">
                <a:ln>
                  <a:noFill/>
                </a:ln>
                <a:solidFill>
                  <a:schemeClr val="accent4">
                    <a:lumMod val="75000"/>
                  </a:schemeClr>
                </a:solidFill>
                <a:effectLst/>
                <a:uLnTx/>
                <a:uFillTx/>
                <a:latin typeface="+mn-lt"/>
                <a:ea typeface="+mn-ea"/>
                <a:cs typeface="+mn-cs"/>
              </a:rPr>
            </a:br>
            <a:r>
              <a:rPr kumimoji="0" lang="en-US" sz="2000" b="0" i="0" u="none" strike="noStrike" kern="1200" cap="none" spc="0" normalizeH="0" dirty="0" smtClean="0">
                <a:ln>
                  <a:noFill/>
                </a:ln>
                <a:solidFill>
                  <a:schemeClr val="accent4">
                    <a:lumMod val="75000"/>
                  </a:schemeClr>
                </a:solidFill>
                <a:effectLst/>
                <a:uLnTx/>
                <a:uFillTx/>
                <a:latin typeface="+mn-lt"/>
                <a:ea typeface="+mn-ea"/>
                <a:cs typeface="+mn-cs"/>
              </a:rPr>
              <a:t>d) Explain the body’s physical and psychological response to stressful situations</a:t>
            </a:r>
            <a:br>
              <a:rPr kumimoji="0" lang="en-US" sz="2000" b="0" i="0" u="none" strike="noStrike" kern="1200" cap="none" spc="0" normalizeH="0" dirty="0" smtClean="0">
                <a:ln>
                  <a:noFill/>
                </a:ln>
                <a:solidFill>
                  <a:schemeClr val="accent4">
                    <a:lumMod val="75000"/>
                  </a:schemeClr>
                </a:solidFill>
                <a:effectLst/>
                <a:uLnTx/>
                <a:uFillTx/>
                <a:latin typeface="+mn-lt"/>
                <a:ea typeface="+mn-ea"/>
                <a:cs typeface="+mn-cs"/>
              </a:rPr>
            </a:br>
            <a:r>
              <a:rPr kumimoji="0" lang="en-US" sz="2000" b="0" i="0" u="none" strike="noStrike" kern="1200" cap="none" spc="0" normalizeH="0" dirty="0" smtClean="0">
                <a:ln>
                  <a:noFill/>
                </a:ln>
                <a:solidFill>
                  <a:schemeClr val="accent4">
                    <a:lumMod val="75000"/>
                  </a:schemeClr>
                </a:solidFill>
                <a:effectLst/>
                <a:uLnTx/>
                <a:uFillTx/>
                <a:latin typeface="+mn-lt"/>
                <a:ea typeface="+mn-ea"/>
                <a:cs typeface="+mn-cs"/>
              </a:rPr>
              <a:t>e) Develop personal strategies to deal with stressors and practice strategies such as physical activity, relaxation techniques, journaling, and talking with someone to reduce stress</a:t>
            </a:r>
            <a:endParaRPr kumimoji="0" lang="en-US" sz="2200" b="0" i="0" u="none" strike="noStrike" kern="1200" cap="none" spc="0" normalizeH="0" baseline="0" noProof="0" dirty="0" smtClean="0">
              <a:ln>
                <a:noFill/>
              </a:ln>
              <a:solidFill>
                <a:srgbClr val="0070C0"/>
              </a:solidFill>
              <a:effectLst/>
              <a:uLnTx/>
              <a:uFillTx/>
              <a:latin typeface="+mn-lt"/>
              <a:ea typeface="+mn-ea"/>
              <a:cs typeface="+mn-cs"/>
            </a:endParaRPr>
          </a:p>
        </p:txBody>
      </p:sp>
      <p:pic>
        <p:nvPicPr>
          <p:cNvPr id="6" name="Recorded Sound">
            <a:hlinkClick r:id="" action="ppaction://media"/>
          </p:cNvPr>
          <p:cNvPicPr>
            <a:picLocks noRot="1" noChangeAspect="1"/>
          </p:cNvPicPr>
          <p:nvPr>
            <a:wavAudioFile r:embed="rId1" name="Recorded Sound"/>
          </p:nvPr>
        </p:nvPicPr>
        <p:blipFill>
          <a:blip r:embed="rId5" cstate="print"/>
          <a:stretch>
            <a:fillRect/>
          </a:stretch>
        </p:blipFill>
        <p:spPr>
          <a:xfrm>
            <a:off x="8458200" y="60198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ox(in)">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ox(in)">
                                      <p:cBhvr>
                                        <p:cTn id="12" dur="500"/>
                                        <p:tgtEl>
                                          <p:spTgt spid="7">
                                            <p:txEl>
                                              <p:pRg st="2" end="2"/>
                                            </p:txEl>
                                          </p:spTgt>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box(in)">
                                      <p:cBhvr>
                                        <p:cTn id="15" dur="500"/>
                                        <p:tgtEl>
                                          <p:spTgt spid="7">
                                            <p:txEl>
                                              <p:pRg st="3" end="3"/>
                                            </p:txEl>
                                          </p:spTgt>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7">
                                            <p:txEl>
                                              <p:pRg st="4" end="4"/>
                                            </p:txEl>
                                          </p:spTgt>
                                        </p:tgtEl>
                                        <p:attrNameLst>
                                          <p:attrName>style.visibility</p:attrName>
                                        </p:attrNameLst>
                                      </p:cBhvr>
                                      <p:to>
                                        <p:strVal val="visible"/>
                                      </p:to>
                                    </p:set>
                                    <p:animEffect transition="in" filter="box(in)">
                                      <p:cBhvr>
                                        <p:cTn id="18" dur="500"/>
                                        <p:tgtEl>
                                          <p:spTgt spid="7">
                                            <p:txEl>
                                              <p:pRg st="4" end="4"/>
                                            </p:txEl>
                                          </p:spTgt>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animEffect transition="in" filter="box(in)">
                                      <p:cBhvr>
                                        <p:cTn id="21" dur="500"/>
                                        <p:tgtEl>
                                          <p:spTgt spid="7">
                                            <p:txEl>
                                              <p:pRg st="5" end="5"/>
                                            </p:txEl>
                                          </p:spTgt>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7">
                                            <p:txEl>
                                              <p:pRg st="6" end="6"/>
                                            </p:txEl>
                                          </p:spTgt>
                                        </p:tgtEl>
                                        <p:attrNameLst>
                                          <p:attrName>style.visibility</p:attrName>
                                        </p:attrNameLst>
                                      </p:cBhvr>
                                      <p:to>
                                        <p:strVal val="visible"/>
                                      </p:to>
                                    </p:set>
                                    <p:animEffect transition="in" filter="box(in)">
                                      <p:cBhvr>
                                        <p:cTn id="24" dur="500"/>
                                        <p:tgtEl>
                                          <p:spTgt spid="7">
                                            <p:txEl>
                                              <p:pRg st="6" end="6"/>
                                            </p:txEl>
                                          </p:spTgt>
                                        </p:tgtEl>
                                      </p:cBhvr>
                                    </p:animEffect>
                                  </p:childTnLst>
                                </p:cTn>
                              </p:par>
                            </p:childTnLst>
                          </p:cTn>
                        </p:par>
                        <p:par>
                          <p:cTn id="25" fill="hold">
                            <p:stCondLst>
                              <p:cond delay="500"/>
                            </p:stCondLst>
                            <p:childTnLst>
                              <p:par>
                                <p:cTn id="26" presetID="1" presetClass="mediacall" presetSubtype="0" fill="hold" nodeType="afterEffect">
                                  <p:stCondLst>
                                    <p:cond delay="0"/>
                                  </p:stCondLst>
                                  <p:childTnLst>
                                    <p:cmd type="call" cmd="playFrom(0.0)">
                                      <p:cBhvr>
                                        <p:cTn id="27" dur="3800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28"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bldLst>
      <p:bldP spid="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229600" cy="1252728"/>
          </a:xfrm>
        </p:spPr>
        <p:txBody>
          <a:bodyPr>
            <a:normAutofit/>
          </a:bodyPr>
          <a:lstStyle/>
          <a:p>
            <a:r>
              <a:rPr lang="en-US" dirty="0" smtClean="0"/>
              <a:t>Prevention &amp; Risk Management</a:t>
            </a:r>
            <a:endParaRPr lang="en-US" dirty="0"/>
          </a:p>
        </p:txBody>
      </p:sp>
      <p:sp>
        <p:nvSpPr>
          <p:cNvPr id="3" name="Content Placeholder 2"/>
          <p:cNvSpPr>
            <a:spLocks noGrp="1"/>
          </p:cNvSpPr>
          <p:nvPr>
            <p:ph idx="1"/>
          </p:nvPr>
        </p:nvSpPr>
        <p:spPr>
          <a:xfrm>
            <a:off x="228600" y="1775191"/>
            <a:ext cx="8458200" cy="5082809"/>
          </a:xfrm>
        </p:spPr>
        <p:txBody>
          <a:bodyPr>
            <a:normAutofit/>
          </a:bodyPr>
          <a:lstStyle/>
          <a:p>
            <a:r>
              <a:rPr lang="en-US" sz="3100" b="1" dirty="0" smtClean="0"/>
              <a:t>Prepared Graduate Competencies</a:t>
            </a:r>
          </a:p>
          <a:p>
            <a:pPr lvl="1"/>
            <a:r>
              <a:rPr lang="en-US" dirty="0" smtClean="0">
                <a:solidFill>
                  <a:srgbClr val="0070C0"/>
                </a:solidFill>
              </a:rPr>
              <a:t>Apply knowledge and skills to make health-enhancing decisions regarding the use of alcohol, tobacco, and other drugs</a:t>
            </a:r>
          </a:p>
          <a:p>
            <a:pPr lvl="1"/>
            <a:r>
              <a:rPr lang="en-US" dirty="0" smtClean="0">
                <a:solidFill>
                  <a:srgbClr val="0070C0"/>
                </a:solidFill>
              </a:rPr>
              <a:t>Apply knowledge and skills that promote healthy, violence free relationships</a:t>
            </a:r>
          </a:p>
          <a:p>
            <a:pPr lvl="1"/>
            <a:r>
              <a:rPr lang="en-US" dirty="0" smtClean="0">
                <a:solidFill>
                  <a:srgbClr val="0070C0"/>
                </a:solidFill>
              </a:rPr>
              <a:t>Apply personal safety knowledge and skills to prevent and treat intentional or unintentional injury</a:t>
            </a:r>
            <a:endParaRPr lang="en-US" dirty="0">
              <a:solidFill>
                <a:srgbClr val="0070C0"/>
              </a:solidFill>
            </a:endParaRPr>
          </a:p>
        </p:txBody>
      </p:sp>
      <p:pic>
        <p:nvPicPr>
          <p:cNvPr id="6" name="Picture 4" descr="C:\Documents and Settings\csmith\Local Settings\Temporary Internet Files\Content.IE5\8P54M0YE\MC900290958[1].wmf"/>
          <p:cNvPicPr>
            <a:picLocks noChangeAspect="1" noChangeArrowheads="1"/>
          </p:cNvPicPr>
          <p:nvPr/>
        </p:nvPicPr>
        <p:blipFill>
          <a:blip r:embed="rId4" cstate="print"/>
          <a:srcRect/>
          <a:stretch>
            <a:fillRect/>
          </a:stretch>
        </p:blipFill>
        <p:spPr bwMode="auto">
          <a:xfrm>
            <a:off x="8153400" y="152400"/>
            <a:ext cx="914400" cy="1039091"/>
          </a:xfrm>
          <a:prstGeom prst="rect">
            <a:avLst/>
          </a:prstGeom>
          <a:noFill/>
        </p:spPr>
      </p:pic>
      <p:pic>
        <p:nvPicPr>
          <p:cNvPr id="5" name="Recorded Sound">
            <a:hlinkClick r:id="" action="ppaction://media"/>
          </p:cNvPr>
          <p:cNvPicPr>
            <a:picLocks noRot="1" noChangeAspect="1"/>
          </p:cNvPicPr>
          <p:nvPr>
            <a:wavAudioFile r:embed="rId1" name="Recorded Sound"/>
          </p:nvPr>
        </p:nvPicPr>
        <p:blipFill>
          <a:blip r:embed="rId5" cstate="print"/>
          <a:stretch>
            <a:fillRect/>
          </a:stretch>
        </p:blipFill>
        <p:spPr>
          <a:xfrm>
            <a:off x="8382000" y="59436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1" presetClass="mediacall" presetSubtype="0" fill="hold" nodeType="afterEffect">
                                  <p:stCondLst>
                                    <p:cond delay="0"/>
                                  </p:stCondLst>
                                  <p:childTnLst>
                                    <p:cmd type="call" cmd="playFrom(0.0)">
                                      <p:cBhvr>
                                        <p:cTn id="19" dur="2000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20"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0"/>
            <a:ext cx="2667000" cy="1447800"/>
          </a:xfrm>
        </p:spPr>
        <p:txBody>
          <a:bodyPr>
            <a:noAutofit/>
          </a:bodyPr>
          <a:lstStyle/>
          <a:p>
            <a:pPr algn="ctr"/>
            <a:r>
              <a:rPr lang="en-US" sz="3200" dirty="0" smtClean="0"/>
              <a:t/>
            </a:r>
            <a:br>
              <a:rPr lang="en-US" sz="3200" dirty="0" smtClean="0"/>
            </a:br>
            <a:r>
              <a:rPr lang="en-US" dirty="0" smtClean="0"/>
              <a:t>STANDARD:</a:t>
            </a:r>
            <a:br>
              <a:rPr lang="en-US" dirty="0" smtClean="0"/>
            </a:br>
            <a:r>
              <a:rPr lang="en-US" sz="2700" dirty="0" smtClean="0"/>
              <a:t>Prevention &amp; Risk Management</a:t>
            </a:r>
            <a:endParaRPr lang="en-US" sz="2700" dirty="0"/>
          </a:p>
        </p:txBody>
      </p:sp>
      <p:pic>
        <p:nvPicPr>
          <p:cNvPr id="5125" name="Picture 5" descr="C:\Documents and Settings\csmith\Local Settings\Temporary Internet Files\Content.IE5\1KMB5FP3\MC900088740[1].wmf"/>
          <p:cNvPicPr>
            <a:picLocks noGrp="1" noChangeAspect="1" noChangeArrowheads="1"/>
          </p:cNvPicPr>
          <p:nvPr>
            <p:ph idx="1"/>
          </p:nvPr>
        </p:nvPicPr>
        <p:blipFill>
          <a:blip r:embed="rId4" cstate="print"/>
          <a:stretch>
            <a:fillRect/>
          </a:stretch>
        </p:blipFill>
        <p:spPr bwMode="auto">
          <a:xfrm>
            <a:off x="228600" y="3200400"/>
            <a:ext cx="1769364" cy="1757477"/>
          </a:xfrm>
          <a:prstGeom prst="rect">
            <a:avLst/>
          </a:prstGeom>
          <a:noFill/>
        </p:spPr>
      </p:pic>
      <p:sp>
        <p:nvSpPr>
          <p:cNvPr id="4" name="Text Placeholder 3"/>
          <p:cNvSpPr>
            <a:spLocks noGrp="1"/>
          </p:cNvSpPr>
          <p:nvPr>
            <p:ph type="body" sz="half" idx="2"/>
          </p:nvPr>
        </p:nvSpPr>
        <p:spPr>
          <a:xfrm>
            <a:off x="2895600" y="1676400"/>
            <a:ext cx="6096000" cy="5029200"/>
          </a:xfrm>
        </p:spPr>
        <p:txBody>
          <a:bodyPr>
            <a:noAutofit/>
          </a:bodyPr>
          <a:lstStyle/>
          <a:p>
            <a:endParaRPr lang="en-US" sz="2200" dirty="0" smtClean="0">
              <a:solidFill>
                <a:schemeClr val="accent6">
                  <a:lumMod val="75000"/>
                </a:schemeClr>
              </a:solidFill>
            </a:endParaRPr>
          </a:p>
          <a:p>
            <a:endParaRPr lang="en-US" sz="2200" dirty="0" smtClean="0">
              <a:solidFill>
                <a:schemeClr val="accent6">
                  <a:lumMod val="75000"/>
                </a:schemeClr>
              </a:solidFill>
            </a:endParaRPr>
          </a:p>
          <a:p>
            <a:endParaRPr lang="en-US" sz="2200" dirty="0" smtClean="0">
              <a:solidFill>
                <a:schemeClr val="accent6">
                  <a:lumMod val="75000"/>
                </a:schemeClr>
              </a:solidFill>
            </a:endParaRPr>
          </a:p>
          <a:p>
            <a:endParaRPr lang="en-US" sz="2200" dirty="0" smtClean="0">
              <a:solidFill>
                <a:schemeClr val="accent6">
                  <a:lumMod val="75000"/>
                </a:schemeClr>
              </a:solidFill>
            </a:endParaRPr>
          </a:p>
          <a:p>
            <a:r>
              <a:rPr lang="en-US" sz="2200" dirty="0" smtClean="0">
                <a:solidFill>
                  <a:schemeClr val="accent6">
                    <a:lumMod val="75000"/>
                  </a:schemeClr>
                </a:solidFill>
              </a:rPr>
              <a:t>1.  Analyze the consequences of using alcohol, tobacco and other drugs</a:t>
            </a:r>
            <a:endParaRPr lang="en-US" sz="2200" dirty="0"/>
          </a:p>
          <a:p>
            <a:endParaRPr lang="en-US" sz="2200" dirty="0" smtClean="0">
              <a:solidFill>
                <a:srgbClr val="92D050"/>
              </a:solidFill>
            </a:endParaRPr>
          </a:p>
          <a:p>
            <a:r>
              <a:rPr lang="en-US" sz="2200" dirty="0" smtClean="0">
                <a:solidFill>
                  <a:srgbClr val="92D050"/>
                </a:solidFill>
              </a:rPr>
              <a:t>2. Demonstrate safety procedures for a variety of situations</a:t>
            </a:r>
            <a:endParaRPr lang="en-US" sz="2200" dirty="0" smtClean="0"/>
          </a:p>
          <a:p>
            <a:endParaRPr lang="en-US" sz="2200" dirty="0" smtClean="0">
              <a:solidFill>
                <a:srgbClr val="FF0000"/>
              </a:solidFill>
            </a:endParaRPr>
          </a:p>
        </p:txBody>
      </p:sp>
      <p:pic>
        <p:nvPicPr>
          <p:cNvPr id="5124" name="Picture 4" descr="C:\Documents and Settings\csmith\Local Settings\Temporary Internet Files\Content.IE5\8P54M0YE\MC900290958[1].wmf"/>
          <p:cNvPicPr>
            <a:picLocks noChangeAspect="1" noChangeArrowheads="1"/>
          </p:cNvPicPr>
          <p:nvPr/>
        </p:nvPicPr>
        <p:blipFill>
          <a:blip r:embed="rId5" cstate="print"/>
          <a:srcRect/>
          <a:stretch>
            <a:fillRect/>
          </a:stretch>
        </p:blipFill>
        <p:spPr bwMode="auto">
          <a:xfrm>
            <a:off x="1066800" y="1447800"/>
            <a:ext cx="1676400" cy="1905000"/>
          </a:xfrm>
          <a:prstGeom prst="rect">
            <a:avLst/>
          </a:prstGeom>
          <a:noFill/>
        </p:spPr>
      </p:pic>
      <p:pic>
        <p:nvPicPr>
          <p:cNvPr id="5126" name="Picture 6" descr="C:\Documents and Settings\csmith\Local Settings\Temporary Internet Files\Content.IE5\IZXO1WYZ\MC900446070[1].wmf"/>
          <p:cNvPicPr>
            <a:picLocks noChangeAspect="1" noChangeArrowheads="1"/>
          </p:cNvPicPr>
          <p:nvPr/>
        </p:nvPicPr>
        <p:blipFill>
          <a:blip r:embed="rId6" cstate="print"/>
          <a:srcRect/>
          <a:stretch>
            <a:fillRect/>
          </a:stretch>
        </p:blipFill>
        <p:spPr bwMode="auto">
          <a:xfrm>
            <a:off x="1219200" y="5029200"/>
            <a:ext cx="1524000" cy="1600200"/>
          </a:xfrm>
          <a:prstGeom prst="rect">
            <a:avLst/>
          </a:prstGeom>
          <a:noFill/>
        </p:spPr>
      </p:pic>
      <p:sp>
        <p:nvSpPr>
          <p:cNvPr id="7" name="Title 1"/>
          <p:cNvSpPr txBox="1">
            <a:spLocks/>
          </p:cNvSpPr>
          <p:nvPr/>
        </p:nvSpPr>
        <p:spPr>
          <a:xfrm>
            <a:off x="2895600" y="0"/>
            <a:ext cx="6248400" cy="1371600"/>
          </a:xfrm>
          <a:prstGeom prst="rect">
            <a:avLst/>
          </a:prstGeom>
        </p:spPr>
        <p:txBody>
          <a:bodyPr vert="horz" lIns="73152" rIns="45720" bIns="0" rtlCol="0" anchor="b">
            <a:noAutofit/>
            <a:scene3d>
              <a:camera prst="orthographicFront"/>
              <a:lightRig rig="threePt" dir="t">
                <a:rot lat="0" lon="0" rev="4800000"/>
              </a:lightRig>
            </a:scene3d>
            <a:sp3d prstMaterial="matte"/>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smtClean="0">
                <a:ln>
                  <a:noFill/>
                </a:ln>
                <a:solidFill>
                  <a:schemeClr val="accent1">
                    <a:satMod val="150000"/>
                  </a:schemeClr>
                </a:solidFill>
                <a:effectLst/>
                <a:uLnTx/>
                <a:uFillTx/>
                <a:latin typeface="+mj-lt"/>
                <a:ea typeface="+mj-ea"/>
                <a:cs typeface="+mj-cs"/>
              </a:rPr>
              <a:t>Grade Level Expectations</a:t>
            </a:r>
            <a:endParaRPr kumimoji="0" lang="en-US" sz="4000" b="0" i="0" u="none" strike="noStrike" kern="1200" cap="none" spc="0" normalizeH="0" baseline="0" noProof="0" dirty="0">
              <a:ln>
                <a:noFill/>
              </a:ln>
              <a:solidFill>
                <a:schemeClr val="accent1">
                  <a:satMod val="150000"/>
                </a:schemeClr>
              </a:solidFill>
              <a:effectLst/>
              <a:uLnTx/>
              <a:uFillTx/>
              <a:latin typeface="+mj-lt"/>
              <a:ea typeface="+mj-ea"/>
              <a:cs typeface="+mj-cs"/>
            </a:endParaRPr>
          </a:p>
        </p:txBody>
      </p:sp>
      <p:pic>
        <p:nvPicPr>
          <p:cNvPr id="8" name="Recorded Sound">
            <a:hlinkClick r:id="" action="ppaction://media"/>
          </p:cNvPr>
          <p:cNvPicPr>
            <a:picLocks noRot="1" noChangeAspect="1"/>
          </p:cNvPicPr>
          <p:nvPr>
            <a:wavAudioFile r:embed="rId1" name="Recorded Sound"/>
          </p:nvPr>
        </p:nvPicPr>
        <p:blipFill>
          <a:blip r:embed="rId7" cstate="print"/>
          <a:stretch>
            <a:fillRect/>
          </a:stretch>
        </p:blipFill>
        <p:spPr>
          <a:xfrm>
            <a:off x="8153400" y="5791200"/>
            <a:ext cx="685800" cy="6858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 calcmode="lin" valueType="num">
                                      <p:cBhvr additive="base">
                                        <p:cTn id="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4" end="4"/>
                                            </p:txEl>
                                          </p:spTgt>
                                        </p:tgtEl>
                                        <p:attrNameLst>
                                          <p:attrName>ppt_y</p:attrName>
                                        </p:attrNameLst>
                                      </p:cBhvr>
                                      <p:tavLst>
                                        <p:tav tm="0">
                                          <p:val>
                                            <p:strVal val="1+#ppt_h/2"/>
                                          </p:val>
                                        </p:tav>
                                        <p:tav tm="100000">
                                          <p:val>
                                            <p:strVal val="#ppt_y"/>
                                          </p:val>
                                        </p:tav>
                                      </p:tavLst>
                                    </p:anim>
                                  </p:childTnLst>
                                </p:cTn>
                              </p:par>
                              <p:par>
                                <p:cTn id="9" presetID="1" presetClass="entr" presetSubtype="0" fill="hold" nodeType="withEffect">
                                  <p:stCondLst>
                                    <p:cond delay="0"/>
                                  </p:stCondLst>
                                  <p:childTnLst>
                                    <p:set>
                                      <p:cBhvr>
                                        <p:cTn id="10" dur="1" fill="hold">
                                          <p:stCondLst>
                                            <p:cond delay="0"/>
                                          </p:stCondLst>
                                        </p:cTn>
                                        <p:tgtEl>
                                          <p:spTgt spid="51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anim calcmode="lin" valueType="num">
                                      <p:cBhvr additive="base">
                                        <p:cTn id="1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6" end="6"/>
                                            </p:txEl>
                                          </p:spTgt>
                                        </p:tgtEl>
                                        <p:attrNameLst>
                                          <p:attrName>ppt_y</p:attrName>
                                        </p:attrNameLst>
                                      </p:cBhvr>
                                      <p:tavLst>
                                        <p:tav tm="0">
                                          <p:val>
                                            <p:strVal val="1+#ppt_h/2"/>
                                          </p:val>
                                        </p:tav>
                                        <p:tav tm="100000">
                                          <p:val>
                                            <p:strVal val="#ppt_y"/>
                                          </p:val>
                                        </p:tav>
                                      </p:tavLst>
                                    </p:anim>
                                  </p:childTnLst>
                                </p:cTn>
                              </p:par>
                              <p:par>
                                <p:cTn id="17" presetID="1" presetClass="entr" presetSubtype="0" fill="hold" nodeType="withEffect">
                                  <p:stCondLst>
                                    <p:cond delay="0"/>
                                  </p:stCondLst>
                                  <p:childTnLst>
                                    <p:set>
                                      <p:cBhvr>
                                        <p:cTn id="18" dur="1" fill="hold">
                                          <p:stCondLst>
                                            <p:cond delay="0"/>
                                          </p:stCondLst>
                                        </p:cTn>
                                        <p:tgtEl>
                                          <p:spTgt spid="51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126"/>
                                        </p:tgtEl>
                                        <p:attrNameLst>
                                          <p:attrName>style.visibility</p:attrName>
                                        </p:attrNameLst>
                                      </p:cBhvr>
                                      <p:to>
                                        <p:strVal val="visible"/>
                                      </p:to>
                                    </p:set>
                                  </p:childTnLst>
                                </p:cTn>
                              </p:par>
                            </p:childTnLst>
                          </p:cTn>
                        </p:par>
                        <p:par>
                          <p:cTn id="21" fill="hold">
                            <p:stCondLst>
                              <p:cond delay="500"/>
                            </p:stCondLst>
                            <p:childTnLst>
                              <p:par>
                                <p:cTn id="22" presetID="1" presetClass="mediacall" presetSubtype="0" fill="hold" nodeType="afterEffect">
                                  <p:stCondLst>
                                    <p:cond delay="0"/>
                                  </p:stCondLst>
                                  <p:childTnLst>
                                    <p:cmd type="call" cmd="playFrom(0.0)">
                                      <p:cBhvr>
                                        <p:cTn id="23" dur="13003"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24"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bldLst>
      <p:bldP spid="4"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0"/>
            <a:ext cx="6248400" cy="1371600"/>
          </a:xfrm>
        </p:spPr>
        <p:txBody>
          <a:bodyPr>
            <a:noAutofit/>
          </a:bodyPr>
          <a:lstStyle/>
          <a:p>
            <a:pPr algn="ctr"/>
            <a:r>
              <a:rPr lang="en-US" sz="4000" dirty="0" smtClean="0"/>
              <a:t>Grade Level Expectations</a:t>
            </a:r>
            <a:endParaRPr lang="en-US" sz="4000" b="0" dirty="0"/>
          </a:p>
        </p:txBody>
      </p:sp>
      <p:sp>
        <p:nvSpPr>
          <p:cNvPr id="8" name="Title 1"/>
          <p:cNvSpPr txBox="1">
            <a:spLocks/>
          </p:cNvSpPr>
          <p:nvPr/>
        </p:nvSpPr>
        <p:spPr>
          <a:xfrm flipH="1">
            <a:off x="0" y="0"/>
            <a:ext cx="2819400" cy="1371600"/>
          </a:xfrm>
          <a:prstGeom prst="rect">
            <a:avLst/>
          </a:prstGeom>
        </p:spPr>
        <p:txBody>
          <a:bodyPr vert="horz" lIns="73152" rIns="45720" bIns="0" rtlCol="0" anchor="ctr" anchorCtr="1">
            <a:noAutofit/>
            <a:scene3d>
              <a:camera prst="orthographicFront"/>
              <a:lightRig rig="threePt" dir="t">
                <a:rot lat="0" lon="0" rev="4800000"/>
              </a:lightRig>
            </a:scene3d>
            <a:sp3d prstMaterial="matte"/>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chemeClr val="accent1">
                    <a:satMod val="150000"/>
                  </a:schemeClr>
                </a:solidFill>
                <a:effectLst/>
                <a:uLnTx/>
                <a:uFillTx/>
                <a:latin typeface="+mj-lt"/>
                <a:ea typeface="+mj-ea"/>
                <a:cs typeface="+mj-cs"/>
              </a:rPr>
              <a:t>STANDARD:</a:t>
            </a:r>
            <a:r>
              <a:rPr kumimoji="0" lang="en-US" sz="2800" b="0" i="0" u="none" strike="noStrike" kern="1200" cap="none" spc="0" normalizeH="0" baseline="0" noProof="0" dirty="0" smtClean="0">
                <a:ln>
                  <a:noFill/>
                </a:ln>
                <a:solidFill>
                  <a:schemeClr val="accent1">
                    <a:satMod val="150000"/>
                  </a:schemeClr>
                </a:solidFill>
                <a:effectLst/>
                <a:uLnTx/>
                <a:uFillTx/>
                <a:latin typeface="+mj-lt"/>
                <a:ea typeface="+mj-ea"/>
                <a:cs typeface="+mj-cs"/>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accent1">
                    <a:satMod val="150000"/>
                  </a:schemeClr>
                </a:solidFill>
                <a:effectLst/>
                <a:uLnTx/>
                <a:uFillTx/>
                <a:latin typeface="+mj-lt"/>
                <a:ea typeface="+mj-ea"/>
                <a:cs typeface="+mj-cs"/>
              </a:rPr>
              <a:t>Prevention &amp; Risk Management</a:t>
            </a:r>
            <a:endParaRPr kumimoji="0" lang="en-US" sz="2800" b="0" i="0" u="none" strike="noStrike" kern="1200" cap="none" spc="0" normalizeH="0" baseline="0" noProof="0" dirty="0">
              <a:ln>
                <a:noFill/>
              </a:ln>
              <a:solidFill>
                <a:schemeClr val="accent1">
                  <a:satMod val="150000"/>
                </a:schemeClr>
              </a:solidFill>
              <a:effectLst/>
              <a:uLnTx/>
              <a:uFillTx/>
              <a:latin typeface="+mj-lt"/>
              <a:ea typeface="+mj-ea"/>
              <a:cs typeface="+mj-cs"/>
            </a:endParaRPr>
          </a:p>
        </p:txBody>
      </p:sp>
      <p:sp>
        <p:nvSpPr>
          <p:cNvPr id="7" name="Text Placeholder 3"/>
          <p:cNvSpPr txBox="1">
            <a:spLocks/>
          </p:cNvSpPr>
          <p:nvPr/>
        </p:nvSpPr>
        <p:spPr>
          <a:xfrm>
            <a:off x="0" y="1371600"/>
            <a:ext cx="9220200" cy="5562600"/>
          </a:xfrm>
          <a:prstGeom prst="rect">
            <a:avLst/>
          </a:prstGeom>
        </p:spPr>
        <p:txBody>
          <a:bodyPr vert="horz" lIns="54864" tIns="91440" rtlCol="0">
            <a:noAutofit/>
          </a:bodyPr>
          <a:lstStyle/>
          <a:p>
            <a:r>
              <a:rPr lang="en-US" sz="2400" dirty="0" smtClean="0">
                <a:solidFill>
                  <a:schemeClr val="accent6">
                    <a:lumMod val="75000"/>
                  </a:schemeClr>
                </a:solidFill>
              </a:rPr>
              <a:t>1.  Analyze the consequences of using alcohol, tobacco, and other drugs</a:t>
            </a:r>
            <a:endParaRPr lang="en-US" sz="2400" dirty="0" smtClean="0"/>
          </a:p>
          <a:p>
            <a:pPr marL="914400" marR="0" lvl="1" indent="-457200" algn="l" defTabSz="914400" rtl="0" eaLnBrk="1" fontAlgn="auto" latinLnBrk="0" hangingPunct="1">
              <a:lnSpc>
                <a:spcPct val="100000"/>
              </a:lnSpc>
              <a:spcBef>
                <a:spcPct val="20000"/>
              </a:spcBef>
              <a:spcAft>
                <a:spcPts val="0"/>
              </a:spcAft>
              <a:buClr>
                <a:schemeClr val="accent2"/>
              </a:buClr>
              <a:buSzPct val="90000"/>
              <a:buFont typeface="Wingdings"/>
              <a:buNone/>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Prepared Graduates</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rgbClr val="0070C0"/>
                </a:solidFill>
                <a:effectLst/>
                <a:uLnTx/>
                <a:uFillTx/>
                <a:latin typeface="+mn-lt"/>
                <a:ea typeface="+mn-ea"/>
                <a:cs typeface="+mn-cs"/>
              </a:rPr>
              <a:t>Apply</a:t>
            </a:r>
            <a:r>
              <a:rPr kumimoji="0" lang="en-US" sz="2000" b="0" i="0" u="none" strike="noStrike" kern="1200" cap="none" spc="0" normalizeH="0" noProof="0" dirty="0" smtClean="0">
                <a:ln>
                  <a:noFill/>
                </a:ln>
                <a:solidFill>
                  <a:srgbClr val="0070C0"/>
                </a:solidFill>
                <a:effectLst/>
                <a:uLnTx/>
                <a:uFillTx/>
                <a:latin typeface="+mn-lt"/>
                <a:ea typeface="+mn-ea"/>
                <a:cs typeface="+mn-cs"/>
              </a:rPr>
              <a:t> knowledge and skills to make health-enhancing decisions regarding the use of alcohol, tobacco, and other drugs</a:t>
            </a:r>
            <a:endParaRPr kumimoji="0" lang="en-US" sz="2000" b="0" i="0" u="none" strike="noStrike" kern="1200" cap="none" spc="0" normalizeH="0" baseline="0" noProof="0" dirty="0" smtClean="0">
              <a:ln>
                <a:noFill/>
              </a:ln>
              <a:solidFill>
                <a:srgbClr val="0070C0"/>
              </a:solidFill>
              <a:effectLst/>
              <a:uLnTx/>
              <a:uFillTx/>
              <a:latin typeface="+mn-lt"/>
              <a:ea typeface="+mn-ea"/>
              <a:cs typeface="+mn-cs"/>
            </a:endParaRPr>
          </a:p>
          <a:p>
            <a:pPr marL="914400" marR="0" lvl="1" indent="-457200" algn="l" defTabSz="914400" rtl="0" eaLnBrk="1" fontAlgn="auto" latinLnBrk="0" hangingPunct="1">
              <a:lnSpc>
                <a:spcPct val="100000"/>
              </a:lnSpc>
              <a:spcBef>
                <a:spcPct val="20000"/>
              </a:spcBef>
              <a:spcAft>
                <a:spcPts val="0"/>
              </a:spcAft>
              <a:buClr>
                <a:schemeClr val="accent2"/>
              </a:buClr>
              <a:buSzPct val="90000"/>
              <a:buFont typeface="Wingdings"/>
              <a:buNone/>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Evidence Outcomes:</a:t>
            </a:r>
          </a:p>
          <a:p>
            <a:pPr marL="914400" marR="0" lvl="1" indent="-457200" algn="l" defTabSz="914400" rtl="0" eaLnBrk="1" fontAlgn="auto" latinLnBrk="0" hangingPunct="1">
              <a:lnSpc>
                <a:spcPct val="100000"/>
              </a:lnSpc>
              <a:spcBef>
                <a:spcPct val="20000"/>
              </a:spcBef>
              <a:spcAft>
                <a:spcPts val="0"/>
              </a:spcAft>
              <a:buClr>
                <a:schemeClr val="accent2"/>
              </a:buClr>
              <a:buSzPct val="90000"/>
              <a:buFont typeface="Wingdings"/>
              <a:buNone/>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	Students can:</a:t>
            </a:r>
          </a:p>
          <a:p>
            <a:pPr marL="914400" marR="0" lvl="1" indent="-457200" algn="l" defTabSz="914400" rtl="0" eaLnBrk="1" fontAlgn="auto" latinLnBrk="0" hangingPunct="1">
              <a:lnSpc>
                <a:spcPct val="100000"/>
              </a:lnSpc>
              <a:spcBef>
                <a:spcPct val="20000"/>
              </a:spcBef>
              <a:spcAft>
                <a:spcPts val="0"/>
              </a:spcAft>
              <a:buClr>
                <a:schemeClr val="accent2"/>
              </a:buClr>
              <a:buSzPct val="90000"/>
              <a:buFont typeface="Wingdings"/>
              <a:buNone/>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accent4">
                    <a:lumMod val="75000"/>
                  </a:schemeClr>
                </a:solidFill>
                <a:effectLst/>
                <a:uLnTx/>
                <a:uFillTx/>
                <a:latin typeface="+mn-lt"/>
                <a:ea typeface="+mn-ea"/>
                <a:cs typeface="+mn-cs"/>
              </a:rPr>
              <a:t>a) Examine the social,</a:t>
            </a:r>
            <a:r>
              <a:rPr kumimoji="0" lang="en-US" sz="2000" b="0" i="0" u="none" strike="noStrike" kern="1200" cap="none" spc="0" normalizeH="0" noProof="0" dirty="0" smtClean="0">
                <a:ln>
                  <a:noFill/>
                </a:ln>
                <a:solidFill>
                  <a:schemeClr val="accent4">
                    <a:lumMod val="75000"/>
                  </a:schemeClr>
                </a:solidFill>
                <a:effectLst/>
                <a:uLnTx/>
                <a:uFillTx/>
                <a:latin typeface="+mn-lt"/>
                <a:ea typeface="+mn-ea"/>
                <a:cs typeface="+mn-cs"/>
              </a:rPr>
              <a:t> economic, health and cosmetic consequences of alcohol, tobacco, and other drug use</a:t>
            </a:r>
          </a:p>
          <a:p>
            <a:pPr marL="914400" marR="0" lvl="1" indent="-457200" algn="l" defTabSz="914400" rtl="0" eaLnBrk="1" fontAlgn="auto" latinLnBrk="0" hangingPunct="1">
              <a:lnSpc>
                <a:spcPct val="100000"/>
              </a:lnSpc>
              <a:spcBef>
                <a:spcPct val="20000"/>
              </a:spcBef>
              <a:spcAft>
                <a:spcPts val="0"/>
              </a:spcAft>
              <a:buClr>
                <a:schemeClr val="accent2"/>
              </a:buClr>
              <a:buSzPct val="90000"/>
              <a:buFont typeface="Wingdings"/>
              <a:buNone/>
              <a:tabLst/>
              <a:defRPr/>
            </a:pPr>
            <a:r>
              <a:rPr lang="en-US" sz="2000" noProof="0" dirty="0" smtClean="0">
                <a:solidFill>
                  <a:schemeClr val="accent4">
                    <a:lumMod val="75000"/>
                  </a:schemeClr>
                </a:solidFill>
              </a:rPr>
              <a:t>	b) Explain how alcohol, tobacco, and other drugs are addictive</a:t>
            </a:r>
          </a:p>
          <a:p>
            <a:pPr marL="914400" marR="0" lvl="1" indent="-457200" algn="l" defTabSz="914400" rtl="0" eaLnBrk="1" fontAlgn="auto" latinLnBrk="0" hangingPunct="1">
              <a:lnSpc>
                <a:spcPct val="100000"/>
              </a:lnSpc>
              <a:spcBef>
                <a:spcPct val="20000"/>
              </a:spcBef>
              <a:spcAft>
                <a:spcPts val="0"/>
              </a:spcAft>
              <a:buClr>
                <a:schemeClr val="accent2"/>
              </a:buClr>
              <a:buSzPct val="90000"/>
              <a:buFont typeface="Wingdings"/>
              <a:buNone/>
              <a:tabLst/>
              <a:defRPr/>
            </a:pPr>
            <a:r>
              <a:rPr kumimoji="0" lang="en-US" sz="2000" b="0" i="0" u="none" strike="noStrike" kern="1200" cap="none" spc="0" normalizeH="0" baseline="0" dirty="0" smtClean="0">
                <a:ln>
                  <a:noFill/>
                </a:ln>
                <a:solidFill>
                  <a:schemeClr val="accent4">
                    <a:lumMod val="75000"/>
                  </a:schemeClr>
                </a:solidFill>
                <a:effectLst/>
                <a:uLnTx/>
                <a:uFillTx/>
                <a:latin typeface="+mn-lt"/>
                <a:ea typeface="+mn-ea"/>
                <a:cs typeface="+mn-cs"/>
              </a:rPr>
              <a:t>	c)</a:t>
            </a:r>
            <a:r>
              <a:rPr kumimoji="0" lang="en-US" sz="2000" b="0" i="0" u="none" strike="noStrike" kern="1200" cap="none" spc="0" normalizeH="0" dirty="0" smtClean="0">
                <a:ln>
                  <a:noFill/>
                </a:ln>
                <a:solidFill>
                  <a:schemeClr val="accent4">
                    <a:lumMod val="75000"/>
                  </a:schemeClr>
                </a:solidFill>
                <a:effectLst/>
                <a:uLnTx/>
                <a:uFillTx/>
                <a:latin typeface="+mn-lt"/>
                <a:ea typeface="+mn-ea"/>
                <a:cs typeface="+mn-cs"/>
              </a:rPr>
              <a:t> Explain famil</a:t>
            </a:r>
            <a:r>
              <a:rPr lang="en-US" sz="2000" dirty="0" smtClean="0">
                <a:solidFill>
                  <a:schemeClr val="accent4">
                    <a:lumMod val="75000"/>
                  </a:schemeClr>
                </a:solidFill>
              </a:rPr>
              <a:t>y rules, school policies, and community laws related to the sale and use of alcohol, tobacco, and other drugs</a:t>
            </a:r>
            <a:endParaRPr kumimoji="0" lang="en-US" sz="2000" b="0" i="0" u="none" strike="noStrike" kern="1200" cap="none" spc="0" normalizeH="0" dirty="0" smtClean="0">
              <a:ln>
                <a:noFill/>
              </a:ln>
              <a:solidFill>
                <a:schemeClr val="accent4">
                  <a:lumMod val="75000"/>
                </a:schemeClr>
              </a:solidFill>
              <a:effectLst/>
              <a:uLnTx/>
              <a:uFillTx/>
              <a:latin typeface="+mn-lt"/>
              <a:ea typeface="+mn-ea"/>
              <a:cs typeface="+mn-cs"/>
            </a:endParaRPr>
          </a:p>
          <a:p>
            <a:pPr marL="914400" marR="0" lvl="1" indent="-457200" algn="l" defTabSz="914400" rtl="0" eaLnBrk="1" fontAlgn="auto" latinLnBrk="0" hangingPunct="1">
              <a:lnSpc>
                <a:spcPct val="100000"/>
              </a:lnSpc>
              <a:spcBef>
                <a:spcPct val="20000"/>
              </a:spcBef>
              <a:spcAft>
                <a:spcPts val="0"/>
              </a:spcAft>
              <a:buClr>
                <a:schemeClr val="accent2"/>
              </a:buClr>
              <a:buSzPct val="90000"/>
              <a:buFont typeface="Wingdings"/>
              <a:buNone/>
              <a:tabLst/>
              <a:defRPr/>
            </a:pPr>
            <a:r>
              <a:rPr lang="en-US" sz="2000" baseline="0" noProof="0" dirty="0" smtClean="0">
                <a:solidFill>
                  <a:schemeClr val="accent4">
                    <a:lumMod val="75000"/>
                  </a:schemeClr>
                </a:solidFill>
              </a:rPr>
              <a:t>	d) Explain how alcohol,</a:t>
            </a:r>
            <a:r>
              <a:rPr lang="en-US" sz="2000" noProof="0" dirty="0" smtClean="0">
                <a:solidFill>
                  <a:schemeClr val="accent4">
                    <a:lumMod val="75000"/>
                  </a:schemeClr>
                </a:solidFill>
              </a:rPr>
              <a:t> tobacco, and other drugs alter the body and brain</a:t>
            </a:r>
            <a:br>
              <a:rPr lang="en-US" sz="2000" noProof="0" dirty="0" smtClean="0">
                <a:solidFill>
                  <a:schemeClr val="accent4">
                    <a:lumMod val="75000"/>
                  </a:schemeClr>
                </a:solidFill>
              </a:rPr>
            </a:br>
            <a:r>
              <a:rPr lang="en-US" sz="2000" noProof="0" dirty="0" smtClean="0">
                <a:solidFill>
                  <a:schemeClr val="accent4">
                    <a:lumMod val="75000"/>
                  </a:schemeClr>
                </a:solidFill>
              </a:rPr>
              <a:t>e)Describe</a:t>
            </a:r>
            <a:r>
              <a:rPr lang="en-US" sz="2000" dirty="0" smtClean="0">
                <a:solidFill>
                  <a:schemeClr val="accent4">
                    <a:lumMod val="75000"/>
                  </a:schemeClr>
                </a:solidFill>
              </a:rPr>
              <a:t> how exercise, nutrition, and positive relationships can mitigate the use of alcohol, tobacco, and other drugs</a:t>
            </a:r>
            <a:endParaRPr kumimoji="0" lang="en-US" sz="1600" b="0" i="0" u="none" strike="noStrike" kern="1200" cap="none" spc="0" normalizeH="0" baseline="0" noProof="0" dirty="0" smtClean="0">
              <a:ln>
                <a:noFill/>
              </a:ln>
              <a:solidFill>
                <a:schemeClr val="accent6"/>
              </a:solidFill>
              <a:effectLst/>
              <a:uLnTx/>
              <a:uFillTx/>
              <a:latin typeface="+mn-lt"/>
              <a:ea typeface="+mn-ea"/>
              <a:cs typeface="+mn-cs"/>
            </a:endParaRPr>
          </a:p>
          <a:p>
            <a:pPr marL="457200" marR="0" lvl="0" indent="-45720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en-US" b="0" i="0" u="none" strike="noStrike" kern="1200" cap="none" spc="0" normalizeH="0" baseline="0" noProof="0" dirty="0" smtClean="0">
              <a:ln>
                <a:noFill/>
              </a:ln>
              <a:solidFill>
                <a:schemeClr val="accent6"/>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en-US" b="0" i="0" u="none" strike="noStrike" kern="1200" cap="none" spc="0" normalizeH="0" baseline="0" noProof="0" dirty="0" smtClean="0">
              <a:ln>
                <a:noFill/>
              </a:ln>
              <a:solidFill>
                <a:schemeClr val="accent6"/>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en-US" sz="600" b="0" i="0" u="none" strike="noStrike" kern="1200" cap="none" spc="0" normalizeH="0" baseline="0" noProof="0" dirty="0" smtClean="0">
              <a:ln>
                <a:noFill/>
              </a:ln>
              <a:solidFill>
                <a:schemeClr val="tx2">
                  <a:lumMod val="60000"/>
                  <a:lumOff val="40000"/>
                </a:schemeClr>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en-US" b="0" i="0" u="none" strike="noStrike" kern="1200" cap="none" spc="0" normalizeH="0" baseline="0" noProof="0" dirty="0" smtClean="0">
              <a:ln>
                <a:noFill/>
              </a:ln>
              <a:solidFill>
                <a:srgbClr val="0070C0"/>
              </a:solidFill>
              <a:effectLst/>
              <a:uLnTx/>
              <a:uFillTx/>
              <a:latin typeface="+mn-lt"/>
              <a:ea typeface="+mn-ea"/>
              <a:cs typeface="+mn-cs"/>
            </a:endParaRPr>
          </a:p>
        </p:txBody>
      </p:sp>
      <p:pic>
        <p:nvPicPr>
          <p:cNvPr id="10" name="Picture 4" descr="C:\Documents and Settings\csmith\Local Settings\Temporary Internet Files\Content.IE5\8P54M0YE\MC900290958[1].wmf"/>
          <p:cNvPicPr>
            <a:picLocks noChangeAspect="1" noChangeArrowheads="1"/>
          </p:cNvPicPr>
          <p:nvPr/>
        </p:nvPicPr>
        <p:blipFill>
          <a:blip r:embed="rId4" cstate="print"/>
          <a:srcRect/>
          <a:stretch>
            <a:fillRect/>
          </a:stretch>
        </p:blipFill>
        <p:spPr bwMode="auto">
          <a:xfrm>
            <a:off x="8229600" y="0"/>
            <a:ext cx="914400" cy="1039091"/>
          </a:xfrm>
          <a:prstGeom prst="rect">
            <a:avLst/>
          </a:prstGeom>
          <a:noFill/>
        </p:spPr>
      </p:pic>
      <p:pic>
        <p:nvPicPr>
          <p:cNvPr id="6" name="Recorded Sound">
            <a:hlinkClick r:id="" action="ppaction://media"/>
          </p:cNvPr>
          <p:cNvPicPr>
            <a:picLocks noRot="1" noChangeAspect="1"/>
          </p:cNvPicPr>
          <p:nvPr>
            <a:wavAudioFile r:embed="rId1" name="Recorded Sound"/>
          </p:nvPr>
        </p:nvPicPr>
        <p:blipFill>
          <a:blip r:embed="rId5" cstate="print"/>
          <a:stretch>
            <a:fillRect/>
          </a:stretch>
        </p:blipFill>
        <p:spPr>
          <a:xfrm>
            <a:off x="8382000" y="59436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ox(in)">
                                      <p:cBhvr>
                                        <p:cTn id="7" dur="500"/>
                                        <p:tgtEl>
                                          <p:spTgt spid="7">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box(in)">
                                      <p:cBhvr>
                                        <p:cTn id="10" dur="5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box(in)">
                                      <p:cBhvr>
                                        <p:cTn id="15" dur="500"/>
                                        <p:tgtEl>
                                          <p:spTgt spid="7">
                                            <p:txEl>
                                              <p:pRg st="2" end="2"/>
                                            </p:txEl>
                                          </p:spTgt>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box(in)">
                                      <p:cBhvr>
                                        <p:cTn id="18" dur="500"/>
                                        <p:tgtEl>
                                          <p:spTgt spid="7">
                                            <p:txEl>
                                              <p:pRg st="3" end="3"/>
                                            </p:txEl>
                                          </p:spTgt>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box(in)">
                                      <p:cBhvr>
                                        <p:cTn id="21" dur="500"/>
                                        <p:tgtEl>
                                          <p:spTgt spid="7">
                                            <p:txEl>
                                              <p:pRg st="4" end="4"/>
                                            </p:txEl>
                                          </p:spTgt>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7">
                                            <p:txEl>
                                              <p:pRg st="5" end="5"/>
                                            </p:txEl>
                                          </p:spTgt>
                                        </p:tgtEl>
                                        <p:attrNameLst>
                                          <p:attrName>style.visibility</p:attrName>
                                        </p:attrNameLst>
                                      </p:cBhvr>
                                      <p:to>
                                        <p:strVal val="visible"/>
                                      </p:to>
                                    </p:set>
                                    <p:animEffect transition="in" filter="box(in)">
                                      <p:cBhvr>
                                        <p:cTn id="24" dur="500"/>
                                        <p:tgtEl>
                                          <p:spTgt spid="7">
                                            <p:txEl>
                                              <p:pRg st="5" end="5"/>
                                            </p:txEl>
                                          </p:spTgt>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box(in)">
                                      <p:cBhvr>
                                        <p:cTn id="27" dur="500"/>
                                        <p:tgtEl>
                                          <p:spTgt spid="7">
                                            <p:txEl>
                                              <p:pRg st="6" end="6"/>
                                            </p:txEl>
                                          </p:spTgt>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7">
                                            <p:txEl>
                                              <p:pRg st="7" end="7"/>
                                            </p:txEl>
                                          </p:spTgt>
                                        </p:tgtEl>
                                        <p:attrNameLst>
                                          <p:attrName>style.visibility</p:attrName>
                                        </p:attrNameLst>
                                      </p:cBhvr>
                                      <p:to>
                                        <p:strVal val="visible"/>
                                      </p:to>
                                    </p:set>
                                    <p:animEffect transition="in" filter="box(in)">
                                      <p:cBhvr>
                                        <p:cTn id="30" dur="500"/>
                                        <p:tgtEl>
                                          <p:spTgt spid="7">
                                            <p:txEl>
                                              <p:pRg st="7" end="7"/>
                                            </p:txEl>
                                          </p:spTgt>
                                        </p:tgtEl>
                                      </p:cBhvr>
                                    </p:animEffect>
                                  </p:childTnLst>
                                </p:cTn>
                              </p:par>
                            </p:childTnLst>
                          </p:cTn>
                        </p:par>
                        <p:par>
                          <p:cTn id="31" fill="hold">
                            <p:stCondLst>
                              <p:cond delay="500"/>
                            </p:stCondLst>
                            <p:childTnLst>
                              <p:par>
                                <p:cTn id="32" presetID="1" presetClass="mediacall" presetSubtype="0" fill="hold" nodeType="afterEffect">
                                  <p:stCondLst>
                                    <p:cond delay="0"/>
                                  </p:stCondLst>
                                  <p:childTnLst>
                                    <p:cmd type="call" cmd="playFrom(0.0)">
                                      <p:cBhvr>
                                        <p:cTn id="33" dur="4600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34"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bldLst>
      <p:bldP spid="7"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0"/>
            <a:ext cx="6248400" cy="1371600"/>
          </a:xfrm>
        </p:spPr>
        <p:txBody>
          <a:bodyPr>
            <a:noAutofit/>
          </a:bodyPr>
          <a:lstStyle/>
          <a:p>
            <a:pPr algn="ctr"/>
            <a:r>
              <a:rPr lang="en-US" sz="4000" dirty="0" smtClean="0"/>
              <a:t>Grade Level Expectations</a:t>
            </a:r>
            <a:endParaRPr lang="en-US" sz="4000" b="0" dirty="0"/>
          </a:p>
        </p:txBody>
      </p:sp>
      <p:sp>
        <p:nvSpPr>
          <p:cNvPr id="7" name="Text Placeholder 3"/>
          <p:cNvSpPr txBox="1">
            <a:spLocks/>
          </p:cNvSpPr>
          <p:nvPr/>
        </p:nvSpPr>
        <p:spPr>
          <a:xfrm>
            <a:off x="0" y="1371600"/>
            <a:ext cx="9220200" cy="5562600"/>
          </a:xfrm>
          <a:prstGeom prst="rect">
            <a:avLst/>
          </a:prstGeom>
        </p:spPr>
        <p:txBody>
          <a:bodyPr vert="horz" lIns="54864" tIns="91440" rtlCol="0">
            <a:noAutofit/>
          </a:bodyPr>
          <a:lstStyle/>
          <a:p>
            <a:r>
              <a:rPr lang="en-US" sz="2400" dirty="0" smtClean="0">
                <a:solidFill>
                  <a:srgbClr val="92D050"/>
                </a:solidFill>
              </a:rPr>
              <a:t>2. Demonstrate safety procedures for a variety of situations</a:t>
            </a:r>
            <a:endParaRPr lang="en-US" sz="2400" dirty="0" smtClean="0"/>
          </a:p>
          <a:p>
            <a:pPr marL="914400" lvl="1" indent="-457200">
              <a:spcBef>
                <a:spcPct val="20000"/>
              </a:spcBef>
              <a:buClr>
                <a:schemeClr val="accent2"/>
              </a:buClr>
              <a:buSzPct val="90000"/>
              <a:defRPr/>
            </a:pPr>
            <a:endParaRPr kumimoji="0" lang="en-US" sz="2000" b="1" i="0" u="none" strike="noStrike" kern="1200" cap="none" spc="0" normalizeH="0" baseline="0" noProof="0" dirty="0" smtClean="0">
              <a:ln>
                <a:noFill/>
              </a:ln>
              <a:solidFill>
                <a:schemeClr val="tx1"/>
              </a:solidFill>
              <a:effectLst/>
              <a:uLnTx/>
              <a:uFillTx/>
              <a:latin typeface="+mn-lt"/>
              <a:ea typeface="+mn-ea"/>
              <a:cs typeface="+mn-cs"/>
            </a:endParaRPr>
          </a:p>
          <a:p>
            <a:pPr marL="914400" lvl="1" indent="-457200">
              <a:spcBef>
                <a:spcPct val="20000"/>
              </a:spcBef>
              <a:buClr>
                <a:schemeClr val="accent2"/>
              </a:buClr>
              <a:buSzPct val="90000"/>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Prepared Graduates</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lang="en-US" sz="2000" dirty="0" smtClean="0">
                <a:solidFill>
                  <a:srgbClr val="0070C0"/>
                </a:solidFill>
              </a:rPr>
              <a:t>Apply personal safety knowledge and skills to prevent and treat unintentional injury</a:t>
            </a:r>
            <a:endParaRPr kumimoji="0" lang="en-US" sz="2000" b="0" i="0" u="none" strike="noStrike" kern="1200" cap="none" spc="0" normalizeH="0" baseline="0" noProof="0" dirty="0" smtClean="0">
              <a:ln>
                <a:noFill/>
              </a:ln>
              <a:solidFill>
                <a:srgbClr val="0070C0"/>
              </a:solidFill>
              <a:effectLst/>
              <a:uLnTx/>
              <a:uFillTx/>
              <a:latin typeface="+mn-lt"/>
              <a:ea typeface="+mn-ea"/>
              <a:cs typeface="+mn-cs"/>
            </a:endParaRPr>
          </a:p>
          <a:p>
            <a:pPr marL="914400" marR="0" lvl="1" indent="-457200" algn="l" defTabSz="914400" rtl="0" eaLnBrk="1" fontAlgn="auto" latinLnBrk="0" hangingPunct="1">
              <a:lnSpc>
                <a:spcPct val="100000"/>
              </a:lnSpc>
              <a:spcBef>
                <a:spcPct val="20000"/>
              </a:spcBef>
              <a:spcAft>
                <a:spcPts val="0"/>
              </a:spcAft>
              <a:buClr>
                <a:schemeClr val="accent2"/>
              </a:buClr>
              <a:buSzPct val="90000"/>
              <a:buFont typeface="Wingdings"/>
              <a:buNone/>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Evidence Outcomes:</a:t>
            </a:r>
          </a:p>
          <a:p>
            <a:pPr marL="914400" marR="0" lvl="1" indent="-457200" algn="l" defTabSz="914400" rtl="0" eaLnBrk="1" fontAlgn="auto" latinLnBrk="0" hangingPunct="1">
              <a:lnSpc>
                <a:spcPct val="100000"/>
              </a:lnSpc>
              <a:spcBef>
                <a:spcPct val="20000"/>
              </a:spcBef>
              <a:spcAft>
                <a:spcPts val="0"/>
              </a:spcAft>
              <a:buClr>
                <a:schemeClr val="accent2"/>
              </a:buClr>
              <a:buSzPct val="90000"/>
              <a:buFont typeface="Wingdings"/>
              <a:buNone/>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	Students can:</a:t>
            </a:r>
          </a:p>
          <a:p>
            <a:pPr marL="914400" marR="0" lvl="1" indent="-457200" algn="l" defTabSz="914400" rtl="0" eaLnBrk="1" fontAlgn="auto" latinLnBrk="0" hangingPunct="1">
              <a:lnSpc>
                <a:spcPct val="100000"/>
              </a:lnSpc>
              <a:spcBef>
                <a:spcPct val="20000"/>
              </a:spcBef>
              <a:spcAft>
                <a:spcPts val="0"/>
              </a:spcAft>
              <a:buClr>
                <a:schemeClr val="accent2"/>
              </a:buClr>
              <a:buSzPct val="90000"/>
              <a:buFont typeface="Wingdings"/>
              <a:buNone/>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accent4">
                    <a:lumMod val="75000"/>
                  </a:schemeClr>
                </a:solidFill>
                <a:effectLst/>
                <a:uLnTx/>
                <a:uFillTx/>
                <a:latin typeface="+mn-lt"/>
                <a:ea typeface="+mn-ea"/>
                <a:cs typeface="+mn-cs"/>
              </a:rPr>
              <a:t>a) Describe first response procedures needed to treat injuries and other emergencies</a:t>
            </a:r>
            <a:endParaRPr kumimoji="0" lang="en-US" sz="2000" b="0" i="0" u="none" strike="noStrike" kern="1200" cap="none" spc="0" normalizeH="0" noProof="0" dirty="0" smtClean="0">
              <a:ln>
                <a:noFill/>
              </a:ln>
              <a:solidFill>
                <a:schemeClr val="accent4">
                  <a:lumMod val="75000"/>
                </a:schemeClr>
              </a:solidFill>
              <a:effectLst/>
              <a:uLnTx/>
              <a:uFillTx/>
              <a:latin typeface="+mn-lt"/>
              <a:ea typeface="+mn-ea"/>
              <a:cs typeface="+mn-cs"/>
            </a:endParaRPr>
          </a:p>
          <a:p>
            <a:pPr marL="914400" marR="0" lvl="1" indent="-457200" algn="l" defTabSz="914400" rtl="0" eaLnBrk="1" fontAlgn="auto" latinLnBrk="0" hangingPunct="1">
              <a:lnSpc>
                <a:spcPct val="100000"/>
              </a:lnSpc>
              <a:spcBef>
                <a:spcPct val="20000"/>
              </a:spcBef>
              <a:spcAft>
                <a:spcPts val="0"/>
              </a:spcAft>
              <a:buClr>
                <a:schemeClr val="accent2"/>
              </a:buClr>
              <a:buSzPct val="90000"/>
              <a:buFont typeface="Wingdings"/>
              <a:buNone/>
              <a:tabLst/>
              <a:defRPr/>
            </a:pPr>
            <a:r>
              <a:rPr lang="en-US" sz="2000" baseline="0" dirty="0" smtClean="0">
                <a:solidFill>
                  <a:schemeClr val="accent4">
                    <a:lumMod val="75000"/>
                  </a:schemeClr>
                </a:solidFill>
              </a:rPr>
              <a:t>	b)</a:t>
            </a:r>
            <a:r>
              <a:rPr lang="en-US" sz="2000" dirty="0" smtClean="0">
                <a:solidFill>
                  <a:schemeClr val="accent4">
                    <a:lumMod val="75000"/>
                  </a:schemeClr>
                </a:solidFill>
              </a:rPr>
              <a:t> Identify accepted procedures for emergency care and life saving care</a:t>
            </a:r>
            <a:br>
              <a:rPr lang="en-US" sz="2000" dirty="0" smtClean="0">
                <a:solidFill>
                  <a:schemeClr val="accent4">
                    <a:lumMod val="75000"/>
                  </a:schemeClr>
                </a:solidFill>
              </a:rPr>
            </a:br>
            <a:r>
              <a:rPr lang="en-US" sz="2000" dirty="0" smtClean="0">
                <a:solidFill>
                  <a:schemeClr val="accent4">
                    <a:lumMod val="75000"/>
                  </a:schemeClr>
                </a:solidFill>
              </a:rPr>
              <a:t>c) Identify methods of preventing injuries, e.g. transportation, climate</a:t>
            </a:r>
            <a:br>
              <a:rPr lang="en-US" sz="2000" dirty="0" smtClean="0">
                <a:solidFill>
                  <a:schemeClr val="accent4">
                    <a:lumMod val="75000"/>
                  </a:schemeClr>
                </a:solidFill>
              </a:rPr>
            </a:br>
            <a:r>
              <a:rPr lang="en-US" sz="2000" dirty="0" smtClean="0">
                <a:solidFill>
                  <a:schemeClr val="accent4">
                    <a:lumMod val="75000"/>
                  </a:schemeClr>
                </a:solidFill>
              </a:rPr>
              <a:t>d) Describe actions to take during severe weather or trauma related emergencies</a:t>
            </a:r>
            <a:br>
              <a:rPr lang="en-US" sz="2000" dirty="0" smtClean="0">
                <a:solidFill>
                  <a:schemeClr val="accent4">
                    <a:lumMod val="75000"/>
                  </a:schemeClr>
                </a:solidFill>
              </a:rPr>
            </a:br>
            <a:r>
              <a:rPr lang="en-US" sz="2000" dirty="0" smtClean="0">
                <a:solidFill>
                  <a:schemeClr val="accent4">
                    <a:lumMod val="75000"/>
                  </a:schemeClr>
                </a:solidFill>
              </a:rPr>
              <a:t>e) Analyze the role of peers, family, and media in causing or preventing injury</a:t>
            </a:r>
            <a:endParaRPr kumimoji="0" lang="en-US" sz="2200" b="0" i="0" u="none" strike="noStrike" kern="1200" cap="none" spc="0" normalizeH="0" baseline="0" noProof="0" dirty="0" smtClean="0">
              <a:ln>
                <a:noFill/>
              </a:ln>
              <a:solidFill>
                <a:srgbClr val="0070C0"/>
              </a:solidFill>
              <a:effectLst/>
              <a:uLnTx/>
              <a:uFillTx/>
              <a:latin typeface="+mn-lt"/>
              <a:ea typeface="+mn-ea"/>
              <a:cs typeface="+mn-cs"/>
            </a:endParaRPr>
          </a:p>
        </p:txBody>
      </p:sp>
      <p:pic>
        <p:nvPicPr>
          <p:cNvPr id="9" name="Picture 5" descr="C:\Documents and Settings\csmith\Local Settings\Temporary Internet Files\Content.IE5\1KMB5FP3\MC900088740[1].wmf"/>
          <p:cNvPicPr>
            <a:picLocks noGrp="1" noChangeAspect="1" noChangeArrowheads="1"/>
          </p:cNvPicPr>
          <p:nvPr>
            <p:ph idx="1"/>
          </p:nvPr>
        </p:nvPicPr>
        <p:blipFill>
          <a:blip r:embed="rId4" cstate="print"/>
          <a:stretch>
            <a:fillRect/>
          </a:stretch>
        </p:blipFill>
        <p:spPr bwMode="auto">
          <a:xfrm>
            <a:off x="8001000" y="0"/>
            <a:ext cx="1143000" cy="1000125"/>
          </a:xfrm>
          <a:prstGeom prst="rect">
            <a:avLst/>
          </a:prstGeom>
          <a:noFill/>
        </p:spPr>
      </p:pic>
      <p:sp>
        <p:nvSpPr>
          <p:cNvPr id="10" name="Title 1"/>
          <p:cNvSpPr txBox="1">
            <a:spLocks/>
          </p:cNvSpPr>
          <p:nvPr/>
        </p:nvSpPr>
        <p:spPr>
          <a:xfrm flipH="1">
            <a:off x="0" y="0"/>
            <a:ext cx="2819400" cy="1371600"/>
          </a:xfrm>
          <a:prstGeom prst="rect">
            <a:avLst/>
          </a:prstGeom>
        </p:spPr>
        <p:txBody>
          <a:bodyPr vert="horz" lIns="73152" rIns="45720" bIns="0" rtlCol="0" anchor="ctr" anchorCtr="1">
            <a:noAutofit/>
            <a:scene3d>
              <a:camera prst="orthographicFront"/>
              <a:lightRig rig="threePt" dir="t">
                <a:rot lat="0" lon="0" rev="4800000"/>
              </a:lightRig>
            </a:scene3d>
            <a:sp3d prstMaterial="matte"/>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chemeClr val="accent1">
                    <a:satMod val="150000"/>
                  </a:schemeClr>
                </a:solidFill>
                <a:effectLst/>
                <a:uLnTx/>
                <a:uFillTx/>
                <a:latin typeface="+mj-lt"/>
                <a:ea typeface="+mj-ea"/>
                <a:cs typeface="+mj-cs"/>
              </a:rPr>
              <a:t>STANDARD:</a:t>
            </a:r>
            <a:r>
              <a:rPr kumimoji="0" lang="en-US" sz="2800" b="0" i="0" u="none" strike="noStrike" kern="1200" cap="none" spc="0" normalizeH="0" baseline="0" noProof="0" dirty="0" smtClean="0">
                <a:ln>
                  <a:noFill/>
                </a:ln>
                <a:solidFill>
                  <a:schemeClr val="accent1">
                    <a:satMod val="150000"/>
                  </a:schemeClr>
                </a:solidFill>
                <a:effectLst/>
                <a:uLnTx/>
                <a:uFillTx/>
                <a:latin typeface="+mj-lt"/>
                <a:ea typeface="+mj-ea"/>
                <a:cs typeface="+mj-cs"/>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accent1">
                    <a:satMod val="150000"/>
                  </a:schemeClr>
                </a:solidFill>
                <a:effectLst/>
                <a:uLnTx/>
                <a:uFillTx/>
                <a:latin typeface="+mj-lt"/>
                <a:ea typeface="+mj-ea"/>
                <a:cs typeface="+mj-cs"/>
              </a:rPr>
              <a:t>Prevention &amp; Risk Management</a:t>
            </a:r>
            <a:endParaRPr kumimoji="0" lang="en-US" sz="2800" b="0" i="0" u="none" strike="noStrike" kern="1200" cap="none" spc="0" normalizeH="0" baseline="0" noProof="0" dirty="0">
              <a:ln>
                <a:noFill/>
              </a:ln>
              <a:solidFill>
                <a:schemeClr val="accent1">
                  <a:satMod val="150000"/>
                </a:schemeClr>
              </a:solidFill>
              <a:effectLst/>
              <a:uLnTx/>
              <a:uFillTx/>
              <a:latin typeface="+mj-lt"/>
              <a:ea typeface="+mj-ea"/>
              <a:cs typeface="+mj-cs"/>
            </a:endParaRPr>
          </a:p>
        </p:txBody>
      </p:sp>
      <p:pic>
        <p:nvPicPr>
          <p:cNvPr id="6" name="Recorded Sound">
            <a:hlinkClick r:id="" action="ppaction://media"/>
          </p:cNvPr>
          <p:cNvPicPr>
            <a:picLocks noRot="1" noChangeAspect="1"/>
          </p:cNvPicPr>
          <p:nvPr>
            <a:wavAudioFile r:embed="rId1" name="Recorded Sound"/>
          </p:nvPr>
        </p:nvPicPr>
        <p:blipFill>
          <a:blip r:embed="rId5" cstate="print"/>
          <a:stretch>
            <a:fillRect/>
          </a:stretch>
        </p:blipFill>
        <p:spPr>
          <a:xfrm>
            <a:off x="8382000" y="6019800"/>
            <a:ext cx="533400" cy="533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ox(in)">
                                      <p:cBhvr>
                                        <p:cTn id="7" dur="500"/>
                                        <p:tgtEl>
                                          <p:spTgt spid="7">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7">
                                            <p:txEl>
                                              <p:pRg st="2" end="2"/>
                                            </p:txEl>
                                          </p:spTgt>
                                        </p:tgtEl>
                                        <p:attrNameLst>
                                          <p:attrName>style.visibility</p:attrName>
                                        </p:attrNameLst>
                                      </p:cBhvr>
                                      <p:to>
                                        <p:strVal val="visible"/>
                                      </p:to>
                                    </p:set>
                                    <p:animEffect transition="in" filter="box(in)">
                                      <p:cBhvr>
                                        <p:cTn id="10" dur="500"/>
                                        <p:tgtEl>
                                          <p:spTgt spid="7">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box(in)">
                                      <p:cBhvr>
                                        <p:cTn id="15" dur="500"/>
                                        <p:tgtEl>
                                          <p:spTgt spid="7">
                                            <p:txEl>
                                              <p:pRg st="3" end="3"/>
                                            </p:txEl>
                                          </p:spTgt>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7">
                                            <p:txEl>
                                              <p:pRg st="4" end="4"/>
                                            </p:txEl>
                                          </p:spTgt>
                                        </p:tgtEl>
                                        <p:attrNameLst>
                                          <p:attrName>style.visibility</p:attrName>
                                        </p:attrNameLst>
                                      </p:cBhvr>
                                      <p:to>
                                        <p:strVal val="visible"/>
                                      </p:to>
                                    </p:set>
                                    <p:animEffect transition="in" filter="box(in)">
                                      <p:cBhvr>
                                        <p:cTn id="18" dur="500"/>
                                        <p:tgtEl>
                                          <p:spTgt spid="7">
                                            <p:txEl>
                                              <p:pRg st="4" end="4"/>
                                            </p:txEl>
                                          </p:spTgt>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animEffect transition="in" filter="box(in)">
                                      <p:cBhvr>
                                        <p:cTn id="21" dur="500"/>
                                        <p:tgtEl>
                                          <p:spTgt spid="7">
                                            <p:txEl>
                                              <p:pRg st="5" end="5"/>
                                            </p:txEl>
                                          </p:spTgt>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7">
                                            <p:txEl>
                                              <p:pRg st="6" end="6"/>
                                            </p:txEl>
                                          </p:spTgt>
                                        </p:tgtEl>
                                        <p:attrNameLst>
                                          <p:attrName>style.visibility</p:attrName>
                                        </p:attrNameLst>
                                      </p:cBhvr>
                                      <p:to>
                                        <p:strVal val="visible"/>
                                      </p:to>
                                    </p:set>
                                    <p:animEffect transition="in" filter="box(in)">
                                      <p:cBhvr>
                                        <p:cTn id="24" dur="500"/>
                                        <p:tgtEl>
                                          <p:spTgt spid="7">
                                            <p:txEl>
                                              <p:pRg st="6" end="6"/>
                                            </p:txEl>
                                          </p:spTgt>
                                        </p:tgtEl>
                                      </p:cBhvr>
                                    </p:animEffect>
                                  </p:childTnLst>
                                </p:cTn>
                              </p:par>
                            </p:childTnLst>
                          </p:cTn>
                        </p:par>
                        <p:par>
                          <p:cTn id="25" fill="hold">
                            <p:stCondLst>
                              <p:cond delay="500"/>
                            </p:stCondLst>
                            <p:childTnLst>
                              <p:par>
                                <p:cTn id="26" presetID="1" presetClass="mediacall" presetSubtype="0" fill="hold" nodeType="afterEffect">
                                  <p:stCondLst>
                                    <p:cond delay="0"/>
                                  </p:stCondLst>
                                  <p:childTnLst>
                                    <p:cmd type="call" cmd="playFrom(0.0)">
                                      <p:cBhvr>
                                        <p:cTn id="27" dur="3700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28"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bldLst>
      <p:bldP spid="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Comprehensive Health Education</a:t>
            </a:r>
            <a:endParaRPr lang="en-US" dirty="0"/>
          </a:p>
        </p:txBody>
      </p:sp>
      <p:sp>
        <p:nvSpPr>
          <p:cNvPr id="4" name="Text Placeholder 3"/>
          <p:cNvSpPr>
            <a:spLocks noGrp="1"/>
          </p:cNvSpPr>
          <p:nvPr>
            <p:ph type="body" sz="half" idx="2"/>
          </p:nvPr>
        </p:nvSpPr>
        <p:spPr/>
        <p:txBody>
          <a:bodyPr>
            <a:noAutofit/>
          </a:bodyPr>
          <a:lstStyle/>
          <a:p>
            <a:pPr algn="ctr"/>
            <a:r>
              <a:rPr lang="en-US" sz="2400" b="1" dirty="0" smtClean="0">
                <a:solidFill>
                  <a:srgbClr val="FF0000"/>
                </a:solidFill>
              </a:rPr>
              <a:t>STANDARD:</a:t>
            </a:r>
          </a:p>
          <a:p>
            <a:pPr algn="ctr"/>
            <a:endParaRPr lang="en-US" sz="1200" b="1" dirty="0" smtClean="0"/>
          </a:p>
          <a:p>
            <a:pPr algn="ctr"/>
            <a:r>
              <a:rPr lang="en-US" sz="2400" b="1" dirty="0" smtClean="0"/>
              <a:t>Physical &amp; Personal Wellness</a:t>
            </a:r>
          </a:p>
          <a:p>
            <a:pPr algn="ctr"/>
            <a:endParaRPr lang="en-US" sz="2400" b="1" dirty="0" smtClean="0"/>
          </a:p>
          <a:p>
            <a:pPr algn="ctr"/>
            <a:r>
              <a:rPr lang="en-US" sz="2400" b="1" dirty="0" smtClean="0"/>
              <a:t>Emotional &amp; Social Wellness </a:t>
            </a:r>
          </a:p>
          <a:p>
            <a:pPr algn="ctr"/>
            <a:endParaRPr lang="en-US" sz="2400" b="1" dirty="0" smtClean="0"/>
          </a:p>
          <a:p>
            <a:pPr algn="ctr"/>
            <a:r>
              <a:rPr lang="en-US" sz="2400" b="1" dirty="0" smtClean="0"/>
              <a:t> Prevention &amp; Risk Management</a:t>
            </a:r>
            <a:endParaRPr lang="en-US" sz="2400" b="1" dirty="0"/>
          </a:p>
        </p:txBody>
      </p:sp>
      <p:sp>
        <p:nvSpPr>
          <p:cNvPr id="5" name="Content Placeholder 2"/>
          <p:cNvSpPr txBox="1">
            <a:spLocks/>
          </p:cNvSpPr>
          <p:nvPr/>
        </p:nvSpPr>
        <p:spPr>
          <a:xfrm>
            <a:off x="2895600" y="1447800"/>
            <a:ext cx="6248400" cy="5410200"/>
          </a:xfrm>
          <a:prstGeom prst="rect">
            <a:avLst/>
          </a:prstGeom>
          <a:solidFill>
            <a:schemeClr val="bg2">
              <a:shade val="75000"/>
            </a:schemeClr>
          </a:solidFill>
        </p:spPr>
        <p:txBody>
          <a:bodyPr vert="horz" lIns="54864" tIns="91440" rtlCol="0">
            <a:normAutofit fontScale="25000" lnSpcReduction="20000"/>
          </a:bodyPr>
          <a:lstStyle/>
          <a:p>
            <a:pPr marL="0" marR="0" lvl="0" indent="0" algn="l" defTabSz="914400" rtl="0" eaLnBrk="1" fontAlgn="auto" latinLnBrk="0" hangingPunct="1">
              <a:lnSpc>
                <a:spcPct val="100000"/>
              </a:lnSpc>
              <a:spcBef>
                <a:spcPts val="0"/>
              </a:spcBef>
              <a:spcAft>
                <a:spcPts val="0"/>
              </a:spcAft>
              <a:buClr>
                <a:schemeClr val="accent1"/>
              </a:buClr>
              <a:buSzPct val="80000"/>
              <a:buFont typeface="Wingdings" pitchFamily="2" charset="2"/>
              <a:buChar char="§"/>
              <a:tabLst/>
              <a:defRPr/>
            </a:pPr>
            <a:endParaRPr kumimoji="0" lang="en-US" sz="3200" b="1"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accent1"/>
              </a:buClr>
              <a:buSzPct val="80000"/>
              <a:buFont typeface="Wingdings" pitchFamily="2" charset="2"/>
              <a:buChar char="§"/>
              <a:tabLst/>
              <a:defRPr/>
            </a:pPr>
            <a:endParaRPr lang="en-US" sz="8600" b="1" dirty="0" smtClean="0"/>
          </a:p>
          <a:p>
            <a:pPr marL="0" marR="0" lvl="0" indent="0" algn="l" defTabSz="914400" rtl="0" eaLnBrk="1" fontAlgn="auto" latinLnBrk="0" hangingPunct="1">
              <a:lnSpc>
                <a:spcPct val="100000"/>
              </a:lnSpc>
              <a:spcBef>
                <a:spcPts val="0"/>
              </a:spcBef>
              <a:spcAft>
                <a:spcPts val="0"/>
              </a:spcAft>
              <a:buClr>
                <a:schemeClr val="accent1"/>
              </a:buClr>
              <a:buSzPct val="80000"/>
              <a:tabLst/>
              <a:defRPr/>
            </a:pPr>
            <a:r>
              <a:rPr kumimoji="0" lang="en-US" sz="8600" b="1" i="0" u="none" strike="noStrike" kern="1200" cap="none" spc="0" normalizeH="0" baseline="0" noProof="0" dirty="0" smtClean="0">
                <a:ln>
                  <a:noFill/>
                </a:ln>
                <a:solidFill>
                  <a:srgbClr val="7030A0"/>
                </a:solidFill>
                <a:effectLst/>
                <a:uLnTx/>
                <a:uFillTx/>
                <a:latin typeface="+mn-lt"/>
                <a:ea typeface="+mn-ea"/>
                <a:cs typeface="+mn-cs"/>
              </a:rPr>
              <a:t>GRADE LEVEL EXPECTATIONS</a:t>
            </a:r>
          </a:p>
          <a:p>
            <a:pPr marL="0" marR="0" lvl="0" indent="0" algn="l" defTabSz="914400" rtl="0" eaLnBrk="1" fontAlgn="auto" latinLnBrk="0" hangingPunct="1">
              <a:lnSpc>
                <a:spcPct val="100000"/>
              </a:lnSpc>
              <a:spcBef>
                <a:spcPts val="0"/>
              </a:spcBef>
              <a:spcAft>
                <a:spcPts val="0"/>
              </a:spcAft>
              <a:buClr>
                <a:schemeClr val="accent1"/>
              </a:buClr>
              <a:buSzPct val="80000"/>
              <a:buFont typeface="Wingdings" pitchFamily="2" charset="2"/>
              <a:buChar char="§"/>
              <a:tabLst/>
              <a:defRPr/>
            </a:pPr>
            <a:endParaRPr lang="en-US" sz="8600" b="1" dirty="0" smtClean="0"/>
          </a:p>
          <a:p>
            <a:pPr marL="0" marR="0" lvl="0" indent="0" algn="l" defTabSz="914400" rtl="0" eaLnBrk="1" fontAlgn="auto" latinLnBrk="0" hangingPunct="1">
              <a:lnSpc>
                <a:spcPct val="100000"/>
              </a:lnSpc>
              <a:spcBef>
                <a:spcPts val="0"/>
              </a:spcBef>
              <a:spcAft>
                <a:spcPts val="0"/>
              </a:spcAft>
              <a:buClr>
                <a:schemeClr val="accent1"/>
              </a:buClr>
              <a:buSzPct val="80000"/>
              <a:buFont typeface="Wingdings" pitchFamily="2" charset="2"/>
              <a:buChar char="§"/>
              <a:tabLst/>
              <a:defRPr/>
            </a:pPr>
            <a:r>
              <a:rPr kumimoji="0" lang="en-US" sz="8600" b="1" i="0" u="none" strike="noStrike" kern="1200" cap="none" spc="0" normalizeH="0" baseline="0" noProof="0" dirty="0" smtClean="0">
                <a:ln>
                  <a:noFill/>
                </a:ln>
                <a:solidFill>
                  <a:schemeClr val="tx1"/>
                </a:solidFill>
                <a:effectLst/>
                <a:uLnTx/>
                <a:uFillTx/>
                <a:latin typeface="+mn-lt"/>
                <a:ea typeface="+mn-ea"/>
                <a:cs typeface="+mn-cs"/>
              </a:rPr>
              <a:t>Healthy Eating</a:t>
            </a:r>
          </a:p>
          <a:p>
            <a:pPr marL="0" marR="0" lvl="0" indent="0" algn="l" defTabSz="914400" rtl="0" eaLnBrk="1" fontAlgn="auto" latinLnBrk="0" hangingPunct="1">
              <a:lnSpc>
                <a:spcPct val="100000"/>
              </a:lnSpc>
              <a:spcBef>
                <a:spcPts val="0"/>
              </a:spcBef>
              <a:spcAft>
                <a:spcPts val="0"/>
              </a:spcAft>
              <a:buClr>
                <a:schemeClr val="accent1"/>
              </a:buClr>
              <a:buSzPct val="80000"/>
              <a:buFont typeface="Wingdings" pitchFamily="2" charset="2"/>
              <a:buChar char="§"/>
              <a:tabLst/>
              <a:defRPr/>
            </a:pPr>
            <a:r>
              <a:rPr lang="en-US" sz="8600" b="1" dirty="0" smtClean="0"/>
              <a:t>Decision Making Regarding Sexual Health</a:t>
            </a:r>
          </a:p>
          <a:p>
            <a:pPr marL="0" marR="0" lvl="0" indent="0" algn="l" defTabSz="914400" rtl="0" eaLnBrk="1" fontAlgn="auto" latinLnBrk="0" hangingPunct="1">
              <a:lnSpc>
                <a:spcPct val="100000"/>
              </a:lnSpc>
              <a:spcBef>
                <a:spcPts val="0"/>
              </a:spcBef>
              <a:spcAft>
                <a:spcPts val="0"/>
              </a:spcAft>
              <a:buClr>
                <a:schemeClr val="accent1"/>
              </a:buClr>
              <a:buSzPct val="80000"/>
              <a:buFont typeface="Wingdings" pitchFamily="2" charset="2"/>
              <a:buChar char="§"/>
              <a:tabLst/>
              <a:defRPr/>
            </a:pPr>
            <a:r>
              <a:rPr lang="en-US" sz="8600" b="1" dirty="0" smtClean="0"/>
              <a:t>Defining STDs</a:t>
            </a:r>
          </a:p>
          <a:p>
            <a:pPr marL="0" marR="0" lvl="0" indent="0" algn="l" defTabSz="914400" rtl="0" eaLnBrk="1" fontAlgn="auto" latinLnBrk="0" hangingPunct="1">
              <a:lnSpc>
                <a:spcPct val="100000"/>
              </a:lnSpc>
              <a:spcBef>
                <a:spcPts val="0"/>
              </a:spcBef>
              <a:spcAft>
                <a:spcPts val="0"/>
              </a:spcAft>
              <a:buClr>
                <a:schemeClr val="accent1"/>
              </a:buClr>
              <a:buSzPct val="80000"/>
              <a:buFont typeface="Wingdings" pitchFamily="2" charset="2"/>
              <a:buChar char="§"/>
              <a:tabLst/>
              <a:defRPr/>
            </a:pPr>
            <a:endParaRPr lang="en-US" sz="8600" b="1" dirty="0" smtClean="0"/>
          </a:p>
          <a:p>
            <a:pPr marL="0" marR="0" lvl="0" indent="0" algn="l" defTabSz="914400" rtl="0" eaLnBrk="1" fontAlgn="auto" latinLnBrk="0" hangingPunct="1">
              <a:lnSpc>
                <a:spcPct val="100000"/>
              </a:lnSpc>
              <a:spcBef>
                <a:spcPts val="0"/>
              </a:spcBef>
              <a:spcAft>
                <a:spcPts val="0"/>
              </a:spcAft>
              <a:buClr>
                <a:schemeClr val="accent1"/>
              </a:buClr>
              <a:buSzPct val="80000"/>
              <a:tabLst/>
              <a:defRPr/>
            </a:pPr>
            <a:endParaRPr lang="en-US" sz="8600" b="1" dirty="0" smtClean="0"/>
          </a:p>
          <a:p>
            <a:pPr marL="0" marR="0" lvl="0" indent="0" algn="l" defTabSz="914400" rtl="0" eaLnBrk="1" fontAlgn="auto" latinLnBrk="0" hangingPunct="1">
              <a:lnSpc>
                <a:spcPct val="100000"/>
              </a:lnSpc>
              <a:spcBef>
                <a:spcPts val="0"/>
              </a:spcBef>
              <a:spcAft>
                <a:spcPts val="0"/>
              </a:spcAft>
              <a:buClr>
                <a:schemeClr val="accent1"/>
              </a:buClr>
              <a:buSzPct val="80000"/>
              <a:buFont typeface="Wingdings" pitchFamily="2" charset="2"/>
              <a:buChar char="§"/>
              <a:tabLst/>
              <a:defRPr/>
            </a:pPr>
            <a:r>
              <a:rPr lang="en-US" sz="8600" b="1" dirty="0" smtClean="0"/>
              <a:t>Demonstrating Communication Skills to Express Feelings Appropriately</a:t>
            </a:r>
          </a:p>
          <a:p>
            <a:pPr marL="0" marR="0" lvl="0" indent="0" algn="l" defTabSz="914400" rtl="0" eaLnBrk="1" fontAlgn="auto" latinLnBrk="0" hangingPunct="1">
              <a:lnSpc>
                <a:spcPct val="100000"/>
              </a:lnSpc>
              <a:spcBef>
                <a:spcPts val="0"/>
              </a:spcBef>
              <a:spcAft>
                <a:spcPts val="0"/>
              </a:spcAft>
              <a:buClr>
                <a:schemeClr val="accent1"/>
              </a:buClr>
              <a:buSzPct val="80000"/>
              <a:buFont typeface="Wingdings" pitchFamily="2" charset="2"/>
              <a:buChar char="§"/>
              <a:tabLst/>
              <a:defRPr/>
            </a:pPr>
            <a:r>
              <a:rPr lang="en-US" sz="8600" b="1" dirty="0" smtClean="0"/>
              <a:t>Managing and Dealing with Stress</a:t>
            </a:r>
          </a:p>
          <a:p>
            <a:pPr marL="0" marR="0" lvl="0" indent="0" algn="l" defTabSz="914400" rtl="0" eaLnBrk="1" fontAlgn="auto" latinLnBrk="0" hangingPunct="1">
              <a:lnSpc>
                <a:spcPct val="100000"/>
              </a:lnSpc>
              <a:spcBef>
                <a:spcPts val="0"/>
              </a:spcBef>
              <a:spcAft>
                <a:spcPts val="0"/>
              </a:spcAft>
              <a:buClr>
                <a:schemeClr val="accent1"/>
              </a:buClr>
              <a:buSzPct val="80000"/>
              <a:tabLst/>
              <a:defRPr/>
            </a:pPr>
            <a:endParaRPr lang="en-US" sz="8600" b="1" dirty="0" smtClean="0"/>
          </a:p>
          <a:p>
            <a:pPr marL="0" marR="0" lvl="0" indent="0" algn="l" defTabSz="914400" rtl="0" eaLnBrk="1" fontAlgn="auto" latinLnBrk="0" hangingPunct="1">
              <a:lnSpc>
                <a:spcPct val="100000"/>
              </a:lnSpc>
              <a:spcBef>
                <a:spcPts val="0"/>
              </a:spcBef>
              <a:spcAft>
                <a:spcPts val="0"/>
              </a:spcAft>
              <a:buClr>
                <a:schemeClr val="accent1"/>
              </a:buClr>
              <a:buSzPct val="80000"/>
              <a:buFont typeface="Wingdings" pitchFamily="2" charset="2"/>
              <a:buChar char="§"/>
              <a:tabLst/>
              <a:defRPr/>
            </a:pPr>
            <a:endParaRPr lang="en-US" sz="8600" b="1" dirty="0" smtClean="0"/>
          </a:p>
          <a:p>
            <a:pPr marL="0" marR="0" lvl="0" indent="0" algn="l" defTabSz="914400" rtl="0" eaLnBrk="1" fontAlgn="auto" latinLnBrk="0" hangingPunct="1">
              <a:lnSpc>
                <a:spcPct val="100000"/>
              </a:lnSpc>
              <a:spcBef>
                <a:spcPts val="0"/>
              </a:spcBef>
              <a:spcAft>
                <a:spcPts val="0"/>
              </a:spcAft>
              <a:buClr>
                <a:schemeClr val="accent1"/>
              </a:buClr>
              <a:buSzPct val="80000"/>
              <a:buFont typeface="Wingdings" pitchFamily="2" charset="2"/>
              <a:buChar char="§"/>
              <a:tabLst/>
              <a:defRPr/>
            </a:pPr>
            <a:r>
              <a:rPr lang="en-US" sz="8600" b="1" dirty="0" smtClean="0"/>
              <a:t>Consequences of Alcohol, Tobacco, and Other Drug Use</a:t>
            </a:r>
          </a:p>
          <a:p>
            <a:pPr marL="0" marR="0" lvl="0" indent="0" algn="l" defTabSz="914400" rtl="0" eaLnBrk="1" fontAlgn="auto" latinLnBrk="0" hangingPunct="1">
              <a:lnSpc>
                <a:spcPct val="100000"/>
              </a:lnSpc>
              <a:spcBef>
                <a:spcPts val="0"/>
              </a:spcBef>
              <a:spcAft>
                <a:spcPts val="0"/>
              </a:spcAft>
              <a:buClr>
                <a:schemeClr val="accent1"/>
              </a:buClr>
              <a:buSzPct val="80000"/>
              <a:buFont typeface="Wingdings" pitchFamily="2" charset="2"/>
              <a:buChar char="§"/>
              <a:tabLst/>
              <a:defRPr/>
            </a:pPr>
            <a:r>
              <a:rPr lang="en-US" sz="8600" b="1" dirty="0" smtClean="0"/>
              <a:t>Knowledge of Safety Procedures in Various Situations</a:t>
            </a:r>
            <a:endParaRPr lang="en-US" sz="4400" b="1" dirty="0" smtClean="0"/>
          </a:p>
          <a:p>
            <a:pPr marL="0" marR="0" lvl="0" indent="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lang="en-US" sz="4400" b="1" dirty="0" smtClean="0"/>
          </a:p>
          <a:p>
            <a:pPr marL="0" marR="0" lvl="0" indent="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lang="en-US" sz="4400" b="1" dirty="0" smtClean="0"/>
          </a:p>
          <a:p>
            <a:pPr marL="0" marR="0" lvl="0" indent="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lang="en-US" sz="4400" b="1" dirty="0" smtClean="0"/>
          </a:p>
          <a:p>
            <a:pPr marL="0" marR="0" lvl="0" indent="0" algn="l"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en-US" sz="4400" b="1" i="0" u="none" strike="noStrike" kern="1200" cap="none" spc="0" normalizeH="0" baseline="0" noProof="0" dirty="0" smtClean="0">
                <a:ln>
                  <a:noFill/>
                </a:ln>
                <a:solidFill>
                  <a:schemeClr val="tx1"/>
                </a:solidFill>
                <a:effectLst/>
                <a:uLnTx/>
                <a:uFillTx/>
                <a:latin typeface="+mn-lt"/>
                <a:ea typeface="+mn-ea"/>
                <a:cs typeface="+mn-cs"/>
              </a:rPr>
              <a:t> </a:t>
            </a:r>
            <a:endParaRPr kumimoji="0" lang="en-US" sz="4400" b="0" i="0" u="none" strike="noStrike" kern="1200" cap="none" spc="0" normalizeH="0" baseline="0" noProof="0" dirty="0">
              <a:ln>
                <a:noFill/>
              </a:ln>
              <a:solidFill>
                <a:srgbClr val="0070C0"/>
              </a:solidFill>
              <a:effectLst/>
              <a:uLnTx/>
              <a:uFillTx/>
              <a:latin typeface="+mn-lt"/>
              <a:ea typeface="+mn-ea"/>
              <a:cs typeface="+mn-cs"/>
            </a:endParaRPr>
          </a:p>
        </p:txBody>
      </p:sp>
      <p:sp>
        <p:nvSpPr>
          <p:cNvPr id="6" name="Title 1"/>
          <p:cNvSpPr txBox="1">
            <a:spLocks/>
          </p:cNvSpPr>
          <p:nvPr/>
        </p:nvSpPr>
        <p:spPr>
          <a:xfrm>
            <a:off x="2895600" y="381000"/>
            <a:ext cx="5943600" cy="978408"/>
          </a:xfrm>
          <a:prstGeom prst="rect">
            <a:avLst/>
          </a:prstGeom>
        </p:spPr>
        <p:txBody>
          <a:bodyPr vert="horz" lIns="73152" rIns="45720" bIns="0" rtlCol="0" anchor="b">
            <a:normAutofit/>
            <a:scene3d>
              <a:camera prst="orthographicFront"/>
              <a:lightRig rig="threePt" dir="t">
                <a:rot lat="0" lon="0" rev="4800000"/>
              </a:lightRig>
            </a:scene3d>
            <a:sp3d prstMaterial="matte"/>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800" dirty="0" smtClean="0">
                <a:solidFill>
                  <a:schemeClr val="accent1">
                    <a:satMod val="150000"/>
                  </a:schemeClr>
                </a:solidFill>
                <a:latin typeface="+mj-lt"/>
                <a:ea typeface="+mj-ea"/>
                <a:cs typeface="+mj-cs"/>
              </a:rPr>
              <a:t>7</a:t>
            </a:r>
            <a:r>
              <a:rPr lang="en-US" sz="4800" baseline="30000" dirty="0" smtClean="0">
                <a:solidFill>
                  <a:schemeClr val="accent1">
                    <a:satMod val="150000"/>
                  </a:schemeClr>
                </a:solidFill>
                <a:latin typeface="+mj-lt"/>
                <a:ea typeface="+mj-ea"/>
                <a:cs typeface="+mj-cs"/>
              </a:rPr>
              <a:t>th</a:t>
            </a:r>
            <a:r>
              <a:rPr lang="en-US" sz="4800" dirty="0" smtClean="0">
                <a:solidFill>
                  <a:schemeClr val="accent1">
                    <a:satMod val="150000"/>
                  </a:schemeClr>
                </a:solidFill>
                <a:latin typeface="+mj-lt"/>
                <a:ea typeface="+mj-ea"/>
                <a:cs typeface="+mj-cs"/>
              </a:rPr>
              <a:t> Grade at a Glance</a:t>
            </a:r>
            <a:endParaRPr kumimoji="0" lang="en-US" sz="4800" b="0" i="0" u="none" strike="noStrike" kern="1200" cap="none" spc="0" normalizeH="0" baseline="0" noProof="0" dirty="0">
              <a:ln>
                <a:noFill/>
              </a:ln>
              <a:solidFill>
                <a:schemeClr val="accent1">
                  <a:satMod val="150000"/>
                </a:schemeClr>
              </a:solidFill>
              <a:effectLst/>
              <a:uLnTx/>
              <a:uFillTx/>
              <a:latin typeface="+mj-lt"/>
              <a:ea typeface="+mj-ea"/>
              <a:cs typeface="+mj-cs"/>
            </a:endParaRPr>
          </a:p>
        </p:txBody>
      </p:sp>
      <p:pic>
        <p:nvPicPr>
          <p:cNvPr id="7" name="Recorded Sound">
            <a:hlinkClick r:id="" action="ppaction://media"/>
          </p:cNvPr>
          <p:cNvPicPr>
            <a:picLocks noRot="1" noChangeAspect="1"/>
          </p:cNvPicPr>
          <p:nvPr>
            <a:wavAudioFile r:embed="rId1" name="Recorded Sound"/>
          </p:nvPr>
        </p:nvPicPr>
        <p:blipFill>
          <a:blip r:embed="rId4" cstate="print"/>
          <a:stretch>
            <a:fillRect/>
          </a:stretch>
        </p:blipFill>
        <p:spPr>
          <a:xfrm>
            <a:off x="8305800" y="6096000"/>
            <a:ext cx="533400" cy="533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00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Academic Standards Template</a:t>
            </a:r>
            <a:endParaRPr lang="en-US" dirty="0"/>
          </a:p>
        </p:txBody>
      </p:sp>
      <p:pic>
        <p:nvPicPr>
          <p:cNvPr id="5122" name="Picture 2"/>
          <p:cNvPicPr>
            <a:picLocks noGrp="1" noChangeAspect="1" noChangeArrowheads="1"/>
          </p:cNvPicPr>
          <p:nvPr>
            <p:ph idx="1"/>
          </p:nvPr>
        </p:nvPicPr>
        <p:blipFill>
          <a:blip r:embed="rId4" cstate="print"/>
          <a:srcRect/>
          <a:stretch>
            <a:fillRect/>
          </a:stretch>
        </p:blipFill>
        <p:spPr bwMode="auto">
          <a:xfrm>
            <a:off x="1395412" y="1925637"/>
            <a:ext cx="6353175" cy="4324350"/>
          </a:xfrm>
          <a:prstGeom prst="rect">
            <a:avLst/>
          </a:prstGeom>
          <a:noFill/>
          <a:ln w="9525">
            <a:noFill/>
            <a:miter lim="800000"/>
            <a:headEnd/>
            <a:tailEnd/>
          </a:ln>
        </p:spPr>
      </p:pic>
      <p:cxnSp>
        <p:nvCxnSpPr>
          <p:cNvPr id="6" name="Straight Arrow Connector 5"/>
          <p:cNvCxnSpPr/>
          <p:nvPr/>
        </p:nvCxnSpPr>
        <p:spPr>
          <a:xfrm>
            <a:off x="990600" y="2057400"/>
            <a:ext cx="533400" cy="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0" y="1600200"/>
            <a:ext cx="1752600" cy="646331"/>
          </a:xfrm>
          <a:prstGeom prst="rect">
            <a:avLst/>
          </a:prstGeom>
          <a:noFill/>
        </p:spPr>
        <p:txBody>
          <a:bodyPr wrap="square" rtlCol="0">
            <a:spAutoFit/>
          </a:bodyPr>
          <a:lstStyle/>
          <a:p>
            <a:r>
              <a:rPr lang="en-US" b="1" dirty="0" smtClean="0">
                <a:solidFill>
                  <a:srgbClr val="FF0000"/>
                </a:solidFill>
              </a:rPr>
              <a:t>STANDARD:  One of 3   </a:t>
            </a:r>
            <a:endParaRPr lang="en-US" b="1" dirty="0">
              <a:solidFill>
                <a:srgbClr val="FF0000"/>
              </a:solidFill>
            </a:endParaRPr>
          </a:p>
        </p:txBody>
      </p:sp>
      <p:sp>
        <p:nvSpPr>
          <p:cNvPr id="8" name="TextBox 7"/>
          <p:cNvSpPr txBox="1"/>
          <p:nvPr/>
        </p:nvSpPr>
        <p:spPr>
          <a:xfrm>
            <a:off x="5181600" y="1447800"/>
            <a:ext cx="4191000" cy="923330"/>
          </a:xfrm>
          <a:prstGeom prst="rect">
            <a:avLst/>
          </a:prstGeom>
          <a:noFill/>
        </p:spPr>
        <p:txBody>
          <a:bodyPr wrap="square" rtlCol="0">
            <a:spAutoFit/>
          </a:bodyPr>
          <a:lstStyle/>
          <a:p>
            <a:r>
              <a:rPr lang="en-US" b="1" dirty="0" smtClean="0">
                <a:solidFill>
                  <a:srgbClr val="7030A0"/>
                </a:solidFill>
              </a:rPr>
              <a:t>GRADE LEVEL EXPECTATION:  Skills &amp; concepts students at this grade should master in progress toward graduation</a:t>
            </a:r>
            <a:endParaRPr lang="en-US" b="1" dirty="0">
              <a:solidFill>
                <a:srgbClr val="7030A0"/>
              </a:solidFill>
            </a:endParaRPr>
          </a:p>
        </p:txBody>
      </p:sp>
      <p:cxnSp>
        <p:nvCxnSpPr>
          <p:cNvPr id="9" name="Straight Arrow Connector 8"/>
          <p:cNvCxnSpPr/>
          <p:nvPr/>
        </p:nvCxnSpPr>
        <p:spPr>
          <a:xfrm flipH="1">
            <a:off x="7315200" y="2286000"/>
            <a:ext cx="533400" cy="533400"/>
          </a:xfrm>
          <a:prstGeom prst="straightConnector1">
            <a:avLst/>
          </a:prstGeom>
          <a:ln w="635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6200" y="2209800"/>
            <a:ext cx="1676400" cy="2031325"/>
          </a:xfrm>
          <a:prstGeom prst="rect">
            <a:avLst/>
          </a:prstGeom>
          <a:noFill/>
        </p:spPr>
        <p:txBody>
          <a:bodyPr wrap="square" rtlCol="0">
            <a:spAutoFit/>
          </a:bodyPr>
          <a:lstStyle/>
          <a:p>
            <a:r>
              <a:rPr lang="en-US" b="1" dirty="0" smtClean="0">
                <a:solidFill>
                  <a:srgbClr val="0070C0"/>
                </a:solidFill>
              </a:rPr>
              <a:t>PREPARED GRADUATE </a:t>
            </a:r>
            <a:r>
              <a:rPr lang="en-US" b="1" dirty="0" err="1" smtClean="0">
                <a:solidFill>
                  <a:srgbClr val="0070C0"/>
                </a:solidFill>
              </a:rPr>
              <a:t>COMPETENCYWhat</a:t>
            </a:r>
            <a:r>
              <a:rPr lang="en-US" b="1" dirty="0" smtClean="0">
                <a:solidFill>
                  <a:srgbClr val="0070C0"/>
                </a:solidFill>
              </a:rPr>
              <a:t> students will be able to do when they graduate.</a:t>
            </a:r>
          </a:p>
        </p:txBody>
      </p:sp>
      <p:cxnSp>
        <p:nvCxnSpPr>
          <p:cNvPr id="15" name="Straight Arrow Connector 14"/>
          <p:cNvCxnSpPr/>
          <p:nvPr/>
        </p:nvCxnSpPr>
        <p:spPr>
          <a:xfrm flipV="1">
            <a:off x="1143000" y="2362200"/>
            <a:ext cx="457200" cy="76200"/>
          </a:xfrm>
          <a:prstGeom prst="straightConnector1">
            <a:avLst/>
          </a:prstGeom>
          <a:ln w="635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6200" y="4473476"/>
            <a:ext cx="1600200" cy="1477328"/>
          </a:xfrm>
          <a:prstGeom prst="rect">
            <a:avLst/>
          </a:prstGeom>
          <a:noFill/>
        </p:spPr>
        <p:txBody>
          <a:bodyPr wrap="square" rtlCol="0">
            <a:spAutoFit/>
          </a:bodyPr>
          <a:lstStyle/>
          <a:p>
            <a:r>
              <a:rPr lang="en-US" b="1" dirty="0" smtClean="0">
                <a:solidFill>
                  <a:srgbClr val="00B050"/>
                </a:solidFill>
              </a:rPr>
              <a:t>EVIDENCE OUTCOMES:  Indicators of student mastery</a:t>
            </a:r>
          </a:p>
        </p:txBody>
      </p:sp>
      <p:cxnSp>
        <p:nvCxnSpPr>
          <p:cNvPr id="20" name="Straight Arrow Connector 19"/>
          <p:cNvCxnSpPr/>
          <p:nvPr/>
        </p:nvCxnSpPr>
        <p:spPr>
          <a:xfrm flipV="1">
            <a:off x="1143000" y="3276600"/>
            <a:ext cx="457200" cy="1371600"/>
          </a:xfrm>
          <a:prstGeom prst="straightConnector1">
            <a:avLst/>
          </a:prstGeom>
          <a:ln w="635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620000" y="3094672"/>
            <a:ext cx="1676400" cy="1477328"/>
          </a:xfrm>
          <a:prstGeom prst="rect">
            <a:avLst/>
          </a:prstGeom>
          <a:noFill/>
        </p:spPr>
        <p:txBody>
          <a:bodyPr wrap="square" rtlCol="0">
            <a:spAutoFit/>
          </a:bodyPr>
          <a:lstStyle/>
          <a:p>
            <a:r>
              <a:rPr lang="en-US" b="1" dirty="0" smtClean="0">
                <a:solidFill>
                  <a:schemeClr val="accent2">
                    <a:lumMod val="75000"/>
                  </a:schemeClr>
                </a:solidFill>
              </a:rPr>
              <a:t>INQUIRY QUESTIONS: Promote critical thinking</a:t>
            </a:r>
          </a:p>
        </p:txBody>
      </p:sp>
      <p:cxnSp>
        <p:nvCxnSpPr>
          <p:cNvPr id="23" name="Straight Arrow Connector 22"/>
          <p:cNvCxnSpPr/>
          <p:nvPr/>
        </p:nvCxnSpPr>
        <p:spPr>
          <a:xfrm flipH="1">
            <a:off x="6019800" y="3276600"/>
            <a:ext cx="1676400" cy="0"/>
          </a:xfrm>
          <a:prstGeom prst="straightConnector1">
            <a:avLst/>
          </a:prstGeom>
          <a:ln w="635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696200" y="4967407"/>
            <a:ext cx="1676400" cy="1400383"/>
          </a:xfrm>
          <a:prstGeom prst="rect">
            <a:avLst/>
          </a:prstGeom>
          <a:noFill/>
        </p:spPr>
        <p:txBody>
          <a:bodyPr wrap="square" rtlCol="0">
            <a:spAutoFit/>
          </a:bodyPr>
          <a:lstStyle/>
          <a:p>
            <a:r>
              <a:rPr lang="en-US" sz="1700" b="1" dirty="0" smtClean="0">
                <a:solidFill>
                  <a:srgbClr val="FFC000"/>
                </a:solidFill>
              </a:rPr>
              <a:t>RELEVANCE &amp; APPLICATION:  Relevant societal </a:t>
            </a:r>
          </a:p>
          <a:p>
            <a:r>
              <a:rPr lang="en-US" sz="1700" b="1" dirty="0" smtClean="0">
                <a:solidFill>
                  <a:srgbClr val="FFC000"/>
                </a:solidFill>
              </a:rPr>
              <a:t>context</a:t>
            </a:r>
          </a:p>
        </p:txBody>
      </p:sp>
      <p:cxnSp>
        <p:nvCxnSpPr>
          <p:cNvPr id="26" name="Straight Arrow Connector 25"/>
          <p:cNvCxnSpPr/>
          <p:nvPr/>
        </p:nvCxnSpPr>
        <p:spPr>
          <a:xfrm flipH="1" flipV="1">
            <a:off x="5029200" y="4114800"/>
            <a:ext cx="2667000" cy="990600"/>
          </a:xfrm>
          <a:prstGeom prst="straightConnector1">
            <a:avLst/>
          </a:prstGeom>
          <a:ln w="635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209800" y="6135469"/>
            <a:ext cx="5257800" cy="646331"/>
          </a:xfrm>
          <a:prstGeom prst="rect">
            <a:avLst/>
          </a:prstGeom>
          <a:noFill/>
        </p:spPr>
        <p:txBody>
          <a:bodyPr wrap="square" rtlCol="0">
            <a:spAutoFit/>
          </a:bodyPr>
          <a:lstStyle/>
          <a:p>
            <a:r>
              <a:rPr lang="en-US" b="1" dirty="0" smtClean="0">
                <a:solidFill>
                  <a:srgbClr val="C00000"/>
                </a:solidFill>
              </a:rPr>
              <a:t>NATURE OF HEALTH:  </a:t>
            </a:r>
          </a:p>
          <a:p>
            <a:r>
              <a:rPr lang="en-US" b="1" dirty="0" smtClean="0">
                <a:solidFill>
                  <a:srgbClr val="C00000"/>
                </a:solidFill>
              </a:rPr>
              <a:t>Characteristics of discipline</a:t>
            </a:r>
          </a:p>
        </p:txBody>
      </p:sp>
      <p:cxnSp>
        <p:nvCxnSpPr>
          <p:cNvPr id="30" name="Straight Arrow Connector 29"/>
          <p:cNvCxnSpPr/>
          <p:nvPr/>
        </p:nvCxnSpPr>
        <p:spPr>
          <a:xfrm flipV="1">
            <a:off x="2362200" y="5105400"/>
            <a:ext cx="1447800" cy="1143000"/>
          </a:xfrm>
          <a:prstGeom prst="straightConnector1">
            <a:avLst/>
          </a:prstGeom>
          <a:ln w="635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18" name="Recorded Sound">
            <a:hlinkClick r:id="" action="ppaction://media"/>
          </p:cNvPr>
          <p:cNvPicPr>
            <a:picLocks noRot="1" noChangeAspect="1"/>
          </p:cNvPicPr>
          <p:nvPr>
            <a:wavAudioFile r:embed="rId1" name="Recorded Sound"/>
          </p:nvPr>
        </p:nvPicPr>
        <p:blipFill>
          <a:blip r:embed="rId5" cstate="print"/>
          <a:stretch>
            <a:fillRect/>
          </a:stretch>
        </p:blipFill>
        <p:spPr>
          <a:xfrm>
            <a:off x="8534400" y="6172200"/>
            <a:ext cx="457200" cy="457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childTnLst>
                          </p:cTn>
                        </p:par>
                        <p:par>
                          <p:cTn id="45" fill="hold">
                            <p:stCondLst>
                              <p:cond delay="0"/>
                            </p:stCondLst>
                            <p:childTnLst>
                              <p:par>
                                <p:cTn id="46" presetID="1" presetClass="mediacall" presetSubtype="0" fill="hold" nodeType="afterEffect">
                                  <p:stCondLst>
                                    <p:cond delay="0"/>
                                  </p:stCondLst>
                                  <p:childTnLst>
                                    <p:cmd type="call" cmd="playFrom(0.0)">
                                      <p:cBhvr>
                                        <p:cTn id="47" dur="37003"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48" fill="hold" display="0">
                  <p:stCondLst>
                    <p:cond delay="indefinite"/>
                  </p:stCondLst>
                  <p:endCondLst>
                    <p:cond evt="onNext" delay="0">
                      <p:tgtEl>
                        <p:sldTgt/>
                      </p:tgtEl>
                    </p:cond>
                    <p:cond evt="onPrev" delay="0">
                      <p:tgtEl>
                        <p:sldTgt/>
                      </p:tgtEl>
                    </p:cond>
                    <p:cond evt="onStopAudio" delay="0">
                      <p:tgtEl>
                        <p:sldTgt/>
                      </p:tgtEl>
                    </p:cond>
                  </p:endCondLst>
                </p:cTn>
                <p:tgtEl>
                  <p:spTgt spid="18"/>
                </p:tgtEl>
              </p:cMediaNode>
            </p:audio>
          </p:childTnLst>
        </p:cTn>
      </p:par>
    </p:tnLst>
    <p:bldLst>
      <p:bldP spid="7" grpId="0"/>
      <p:bldP spid="8" grpId="0"/>
      <p:bldP spid="14" grpId="0"/>
      <p:bldP spid="19" grpId="0"/>
      <p:bldP spid="22" grpId="0"/>
      <p:bldP spid="25"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Comprehensive Health Education Standards</a:t>
            </a:r>
            <a:endParaRPr lang="en-US" dirty="0"/>
          </a:p>
        </p:txBody>
      </p:sp>
      <p:sp>
        <p:nvSpPr>
          <p:cNvPr id="3" name="Content Placeholder 2"/>
          <p:cNvSpPr>
            <a:spLocks noGrp="1"/>
          </p:cNvSpPr>
          <p:nvPr>
            <p:ph idx="1"/>
          </p:nvPr>
        </p:nvSpPr>
        <p:spPr/>
        <p:txBody>
          <a:bodyPr>
            <a:normAutofit/>
          </a:bodyPr>
          <a:lstStyle/>
          <a:p>
            <a:r>
              <a:rPr lang="en-US" sz="4400" dirty="0" smtClean="0"/>
              <a:t>Physical &amp; Personal Wellness</a:t>
            </a:r>
          </a:p>
          <a:p>
            <a:r>
              <a:rPr lang="en-US" sz="4400" dirty="0" smtClean="0"/>
              <a:t>Emotional &amp; Social Wellness</a:t>
            </a:r>
          </a:p>
          <a:p>
            <a:r>
              <a:rPr lang="en-US" sz="4400" dirty="0" smtClean="0"/>
              <a:t>Prevention &amp; Risk Management</a:t>
            </a:r>
            <a:endParaRPr lang="en-US" sz="4400" dirty="0"/>
          </a:p>
        </p:txBody>
      </p:sp>
      <p:pic>
        <p:nvPicPr>
          <p:cNvPr id="1027" name="Picture 3" descr="C:\Documents and Settings\Administrator\Local Settings\Temporary Internet Files\Content.IE5\0XSWQIEK\MC900060327[1].wmf"/>
          <p:cNvPicPr>
            <a:picLocks noChangeAspect="1" noChangeArrowheads="1"/>
          </p:cNvPicPr>
          <p:nvPr/>
        </p:nvPicPr>
        <p:blipFill>
          <a:blip r:embed="rId4" cstate="print"/>
          <a:srcRect/>
          <a:stretch>
            <a:fillRect/>
          </a:stretch>
        </p:blipFill>
        <p:spPr bwMode="auto">
          <a:xfrm>
            <a:off x="304800" y="4800600"/>
            <a:ext cx="2254673" cy="1600200"/>
          </a:xfrm>
          <a:prstGeom prst="rect">
            <a:avLst/>
          </a:prstGeom>
          <a:noFill/>
        </p:spPr>
      </p:pic>
      <p:pic>
        <p:nvPicPr>
          <p:cNvPr id="1028" name="Picture 4" descr="C:\Documents and Settings\Administrator\Local Settings\Temporary Internet Files\Content.IE5\J1OLGYMR\MM900297072[1].gif"/>
          <p:cNvPicPr>
            <a:picLocks noChangeAspect="1" noChangeArrowheads="1" noCrop="1"/>
          </p:cNvPicPr>
          <p:nvPr/>
        </p:nvPicPr>
        <p:blipFill>
          <a:blip r:embed="rId5" cstate="print"/>
          <a:srcRect/>
          <a:stretch>
            <a:fillRect/>
          </a:stretch>
        </p:blipFill>
        <p:spPr bwMode="auto">
          <a:xfrm>
            <a:off x="2971800" y="3962400"/>
            <a:ext cx="2819400" cy="1854370"/>
          </a:xfrm>
          <a:prstGeom prst="rect">
            <a:avLst/>
          </a:prstGeom>
          <a:noFill/>
        </p:spPr>
      </p:pic>
      <p:pic>
        <p:nvPicPr>
          <p:cNvPr id="1029" name="Picture 5" descr="C:\Documents and Settings\Administrator\Local Settings\Temporary Internet Files\Content.IE5\ML0XHJDM\MC900153588[1].wmf"/>
          <p:cNvPicPr>
            <a:picLocks noChangeAspect="1" noChangeArrowheads="1"/>
          </p:cNvPicPr>
          <p:nvPr/>
        </p:nvPicPr>
        <p:blipFill>
          <a:blip r:embed="rId6" cstate="print"/>
          <a:srcRect/>
          <a:stretch>
            <a:fillRect/>
          </a:stretch>
        </p:blipFill>
        <p:spPr bwMode="auto">
          <a:xfrm>
            <a:off x="6553200" y="4343400"/>
            <a:ext cx="1934566" cy="2221505"/>
          </a:xfrm>
          <a:prstGeom prst="rect">
            <a:avLst/>
          </a:prstGeom>
          <a:noFill/>
        </p:spPr>
      </p:pic>
      <p:pic>
        <p:nvPicPr>
          <p:cNvPr id="7" name="Recorded Sound">
            <a:hlinkClick r:id="" action="ppaction://media"/>
          </p:cNvPr>
          <p:cNvPicPr>
            <a:picLocks noRot="1" noChangeAspect="1"/>
          </p:cNvPicPr>
          <p:nvPr>
            <a:wavAudioFile r:embed="rId1" name="Recorded Sound"/>
          </p:nvPr>
        </p:nvPicPr>
        <p:blipFill>
          <a:blip r:embed="rId7" cstate="print"/>
          <a:stretch>
            <a:fillRect/>
          </a:stretch>
        </p:blipFill>
        <p:spPr>
          <a:xfrm>
            <a:off x="8458200" y="5943600"/>
            <a:ext cx="685800" cy="685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1" presetClass="entr" presetSubtype="0" fill="hold" nodeType="with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1" presetClass="entr" presetSubtype="0" fill="hold" nodeType="withEffect">
                                  <p:stCondLst>
                                    <p:cond delay="0"/>
                                  </p:stCondLst>
                                  <p:childTnLst>
                                    <p:set>
                                      <p:cBhvr>
                                        <p:cTn id="18" dur="1" fill="hold">
                                          <p:stCondLst>
                                            <p:cond delay="0"/>
                                          </p:stCondLst>
                                        </p:cTn>
                                        <p:tgtEl>
                                          <p:spTgt spid="10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5" presetID="1" presetClass="entr" presetSubtype="0" fill="hold" nodeType="withEffect">
                                  <p:stCondLst>
                                    <p:cond delay="0"/>
                                  </p:stCondLst>
                                  <p:childTnLst>
                                    <p:set>
                                      <p:cBhvr>
                                        <p:cTn id="26" dur="1" fill="hold">
                                          <p:stCondLst>
                                            <p:cond delay="0"/>
                                          </p:stCondLst>
                                        </p:cTn>
                                        <p:tgtEl>
                                          <p:spTgt spid="1029"/>
                                        </p:tgtEl>
                                        <p:attrNameLst>
                                          <p:attrName>style.visibility</p:attrName>
                                        </p:attrNameLst>
                                      </p:cBhvr>
                                      <p:to>
                                        <p:strVal val="visible"/>
                                      </p:to>
                                    </p:set>
                                  </p:childTnLst>
                                </p:cTn>
                              </p:par>
                            </p:childTnLst>
                          </p:cTn>
                        </p:par>
                        <p:par>
                          <p:cTn id="27" fill="hold">
                            <p:stCondLst>
                              <p:cond delay="500"/>
                            </p:stCondLst>
                            <p:childTnLst>
                              <p:par>
                                <p:cTn id="28" presetID="1" presetClass="mediacall" presetSubtype="0" fill="hold" nodeType="afterEffect">
                                  <p:stCondLst>
                                    <p:cond delay="0"/>
                                  </p:stCondLst>
                                  <p:childTnLst>
                                    <p:cmd type="call" cmd="playFrom(0.0)">
                                      <p:cBhvr>
                                        <p:cTn id="29" dur="4400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30"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592" y="228600"/>
            <a:ext cx="2525150" cy="978408"/>
          </a:xfrm>
        </p:spPr>
        <p:txBody>
          <a:bodyPr>
            <a:normAutofit fontScale="90000"/>
          </a:bodyPr>
          <a:lstStyle/>
          <a:p>
            <a:r>
              <a:rPr lang="en-US" dirty="0" smtClean="0"/>
              <a:t>HOW ARE YOU ABLE TO DO THIS WITHOUT A DEDICATED HEALTH CLASS?</a:t>
            </a:r>
            <a:endParaRPr lang="en-US" dirty="0"/>
          </a:p>
        </p:txBody>
      </p:sp>
      <p:sp>
        <p:nvSpPr>
          <p:cNvPr id="5" name="Rectangle 4"/>
          <p:cNvSpPr/>
          <p:nvPr/>
        </p:nvSpPr>
        <p:spPr>
          <a:xfrm rot="19434576">
            <a:off x="-1024509" y="2049842"/>
            <a:ext cx="4944068" cy="175432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Are you </a:t>
            </a:r>
          </a:p>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feeling</a:t>
            </a:r>
          </a:p>
        </p:txBody>
      </p:sp>
      <p:sp>
        <p:nvSpPr>
          <p:cNvPr id="7" name="Rectangle 6"/>
          <p:cNvSpPr/>
          <p:nvPr/>
        </p:nvSpPr>
        <p:spPr>
          <a:xfrm>
            <a:off x="0" y="4495800"/>
            <a:ext cx="2895600" cy="615553"/>
          </a:xfrm>
          <a:prstGeom prst="rect">
            <a:avLst/>
          </a:prstGeom>
          <a:noFill/>
        </p:spPr>
        <p:txBody>
          <a:bodyPr wrap="square" lIns="91440" tIns="45720" rIns="91440" bIns="45720">
            <a:spAutoFit/>
          </a:bodyPr>
          <a:lstStyle/>
          <a:p>
            <a:pPr algn="ctr"/>
            <a:r>
              <a:rPr lang="en-US" sz="3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Overwhelmed</a:t>
            </a:r>
            <a:endParaRPr lang="en-US" sz="3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8" name="Rectangle 7"/>
          <p:cNvSpPr/>
          <p:nvPr/>
        </p:nvSpPr>
        <p:spPr>
          <a:xfrm>
            <a:off x="838200" y="5105400"/>
            <a:ext cx="1143000" cy="1569660"/>
          </a:xfrm>
          <a:prstGeom prst="rect">
            <a:avLst/>
          </a:prstGeom>
          <a:noFill/>
        </p:spPr>
        <p:txBody>
          <a:bodyPr wrap="square" lIns="91440" tIns="45720" rIns="91440" bIns="45720">
            <a:spAutoFit/>
          </a:bodyPr>
          <a:lstStyle/>
          <a:p>
            <a:pPr algn="ctr"/>
            <a:r>
              <a:rPr lang="en-US" sz="9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endParaRPr lang="en-US" sz="9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6150" name="Picture 6" descr="C:\Documents and Settings\Administrator\Local Settings\Temporary Internet Files\Content.IE5\0XSWQIEK\MC900071184[1].wmf"/>
          <p:cNvPicPr>
            <a:picLocks noChangeAspect="1" noChangeArrowheads="1"/>
          </p:cNvPicPr>
          <p:nvPr/>
        </p:nvPicPr>
        <p:blipFill>
          <a:blip r:embed="rId4" cstate="print"/>
          <a:srcRect/>
          <a:stretch>
            <a:fillRect/>
          </a:stretch>
        </p:blipFill>
        <p:spPr bwMode="auto">
          <a:xfrm>
            <a:off x="7533374" y="5334000"/>
            <a:ext cx="1489995" cy="1371600"/>
          </a:xfrm>
          <a:prstGeom prst="rect">
            <a:avLst/>
          </a:prstGeom>
          <a:noFill/>
        </p:spPr>
      </p:pic>
      <p:sp>
        <p:nvSpPr>
          <p:cNvPr id="14" name="TextBox 13"/>
          <p:cNvSpPr txBox="1"/>
          <p:nvPr/>
        </p:nvSpPr>
        <p:spPr>
          <a:xfrm>
            <a:off x="3124200" y="1600200"/>
            <a:ext cx="5334000" cy="4801314"/>
          </a:xfrm>
          <a:prstGeom prst="rect">
            <a:avLst/>
          </a:prstGeom>
          <a:noFill/>
        </p:spPr>
        <p:txBody>
          <a:bodyPr wrap="square" rtlCol="0">
            <a:spAutoFit/>
          </a:bodyPr>
          <a:lstStyle/>
          <a:p>
            <a:pPr marL="342900" indent="-342900">
              <a:buAutoNum type="arabicPeriod"/>
            </a:pPr>
            <a:r>
              <a:rPr lang="en-US" dirty="0" smtClean="0"/>
              <a:t>Familiarize yourself with the standards.</a:t>
            </a:r>
          </a:p>
          <a:p>
            <a:pPr marL="342900" indent="-342900">
              <a:buAutoNum type="arabicPeriod"/>
            </a:pPr>
            <a:r>
              <a:rPr lang="en-US" dirty="0" smtClean="0"/>
              <a:t>Find ways to integrate the standards into other academic disciplines.</a:t>
            </a:r>
          </a:p>
          <a:p>
            <a:pPr marL="342900" indent="-342900">
              <a:buAutoNum type="arabicPeriod"/>
            </a:pPr>
            <a:r>
              <a:rPr lang="en-US" dirty="0" smtClean="0"/>
              <a:t>Make healthy messages a part of your classroom culture .</a:t>
            </a:r>
          </a:p>
          <a:p>
            <a:pPr marL="342900" indent="-342900">
              <a:buAutoNum type="arabicPeriod"/>
            </a:pPr>
            <a:r>
              <a:rPr lang="en-US" dirty="0" smtClean="0"/>
              <a:t>Utilize the language of health education throughout the school day.</a:t>
            </a:r>
          </a:p>
          <a:p>
            <a:pPr marL="342900" indent="-342900">
              <a:buAutoNum type="arabicPeriod"/>
            </a:pPr>
            <a:r>
              <a:rPr lang="en-US" dirty="0" smtClean="0"/>
              <a:t>Encourage the use of skills learned through health education in your classroom.</a:t>
            </a:r>
          </a:p>
          <a:p>
            <a:pPr marL="342900" indent="-342900">
              <a:buAutoNum type="arabicPeriod"/>
            </a:pPr>
            <a:r>
              <a:rPr lang="en-US" dirty="0" smtClean="0"/>
              <a:t>Utilize the resources at </a:t>
            </a:r>
            <a:r>
              <a:rPr lang="en-US" dirty="0" smtClean="0">
                <a:hlinkClick r:id="rId5"/>
              </a:rPr>
              <a:t>http://colegacy.org/comprehensive-pe-and-health-standards/teach-it/</a:t>
            </a:r>
            <a:r>
              <a:rPr lang="en-US" dirty="0" smtClean="0"/>
              <a:t> and at </a:t>
            </a:r>
            <a:r>
              <a:rPr lang="en-US" dirty="0" smtClean="0">
                <a:hlinkClick r:id="rId6"/>
              </a:rPr>
              <a:t>http://www.cde.state.co.us/sitoolkit/</a:t>
            </a:r>
            <a:r>
              <a:rPr lang="en-US" dirty="0" smtClean="0"/>
              <a:t> for ideas for teaching health education and for integrating health education into other content areas.</a:t>
            </a:r>
          </a:p>
          <a:p>
            <a:pPr marL="342900" indent="-342900">
              <a:buAutoNum type="arabicPeriod"/>
            </a:pPr>
            <a:r>
              <a:rPr lang="en-US" dirty="0" smtClean="0"/>
              <a:t>Access the help of your health education coordinators. </a:t>
            </a:r>
            <a:endParaRPr lang="en-US" dirty="0"/>
          </a:p>
        </p:txBody>
      </p:sp>
      <p:sp>
        <p:nvSpPr>
          <p:cNvPr id="15" name="Title 1"/>
          <p:cNvSpPr txBox="1">
            <a:spLocks/>
          </p:cNvSpPr>
          <p:nvPr/>
        </p:nvSpPr>
        <p:spPr>
          <a:xfrm>
            <a:off x="3200400" y="76200"/>
            <a:ext cx="5638800" cy="978408"/>
          </a:xfrm>
          <a:prstGeom prst="rect">
            <a:avLst/>
          </a:prstGeom>
        </p:spPr>
        <p:txBody>
          <a:bodyPr vert="horz" lIns="73152" rIns="45720" bIns="0" rtlCol="0" anchor="b">
            <a:normAutofit fontScale="97500"/>
            <a:scene3d>
              <a:camera prst="orthographicFront"/>
              <a:lightRig rig="threePt" dir="t">
                <a:rot lat="0" lon="0" rev="4800000"/>
              </a:lightRig>
            </a:scene3d>
            <a:sp3d prstMaterial="matte"/>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800" dirty="0" smtClean="0">
                <a:solidFill>
                  <a:schemeClr val="accent1">
                    <a:satMod val="150000"/>
                  </a:schemeClr>
                </a:solidFill>
                <a:latin typeface="+mj-lt"/>
                <a:ea typeface="+mj-ea"/>
                <a:cs typeface="+mj-cs"/>
              </a:rPr>
              <a:t>Content Integration</a:t>
            </a:r>
            <a:endParaRPr kumimoji="0" lang="en-US" sz="4800" b="0" i="0" u="none" strike="noStrike" kern="1200" cap="none" spc="0" normalizeH="0" baseline="0" noProof="0" dirty="0">
              <a:ln>
                <a:noFill/>
              </a:ln>
              <a:solidFill>
                <a:schemeClr val="accent1">
                  <a:satMod val="150000"/>
                </a:schemeClr>
              </a:solidFill>
              <a:effectLst/>
              <a:uLnTx/>
              <a:uFillTx/>
              <a:latin typeface="+mj-lt"/>
              <a:ea typeface="+mj-ea"/>
              <a:cs typeface="+mj-cs"/>
            </a:endParaRPr>
          </a:p>
        </p:txBody>
      </p:sp>
      <p:pic>
        <p:nvPicPr>
          <p:cNvPr id="9" name="Recorded Sound">
            <a:hlinkClick r:id="" action="ppaction://media"/>
          </p:cNvPr>
          <p:cNvPicPr>
            <a:picLocks noRot="1" noChangeAspect="1"/>
          </p:cNvPicPr>
          <p:nvPr>
            <a:wavAudioFile r:embed="rId1" name="Recorded Sound"/>
          </p:nvPr>
        </p:nvPicPr>
        <p:blipFill>
          <a:blip r:embed="rId7" cstate="print"/>
          <a:stretch>
            <a:fillRect/>
          </a:stretch>
        </p:blipFill>
        <p:spPr>
          <a:xfrm>
            <a:off x="8458200" y="4648200"/>
            <a:ext cx="533400" cy="533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childTnLst>
                          </p:cTn>
                        </p:par>
                        <p:par>
                          <p:cTn id="35" fill="hold">
                            <p:stCondLst>
                              <p:cond delay="500"/>
                            </p:stCondLst>
                            <p:childTnLst>
                              <p:par>
                                <p:cTn id="36" presetID="1" presetClass="mediacall" presetSubtype="0" fill="hold" nodeType="afterEffect">
                                  <p:stCondLst>
                                    <p:cond delay="0"/>
                                  </p:stCondLst>
                                  <p:childTnLst>
                                    <p:cmd type="call" cmd="playFrom(0.0)">
                                      <p:cBhvr>
                                        <p:cTn id="37" dur="86003"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38"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bldLst>
      <p:bldP spid="2" grpId="0"/>
      <p:bldP spid="5" grpId="0"/>
      <p:bldP spid="7" grpId="0"/>
      <p:bldP spid="8" grpId="0"/>
      <p:bldP spid="14"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&amp; Evaluation</a:t>
            </a:r>
            <a:endParaRPr lang="en-US" dirty="0"/>
          </a:p>
        </p:txBody>
      </p:sp>
      <p:sp>
        <p:nvSpPr>
          <p:cNvPr id="3" name="Text Placeholder 2"/>
          <p:cNvSpPr>
            <a:spLocks noGrp="1"/>
          </p:cNvSpPr>
          <p:nvPr>
            <p:ph type="body" idx="1"/>
          </p:nvPr>
        </p:nvSpPr>
        <p:spPr/>
        <p:txBody>
          <a:bodyPr/>
          <a:lstStyle/>
          <a:p>
            <a:r>
              <a:rPr lang="en-US" dirty="0" smtClean="0"/>
              <a:t>We are preparing students to be successful in life!</a:t>
            </a:r>
            <a:endParaRPr lang="en-US" dirty="0"/>
          </a:p>
        </p:txBody>
      </p:sp>
      <p:sp>
        <p:nvSpPr>
          <p:cNvPr id="4" name="TextBox 3"/>
          <p:cNvSpPr txBox="1"/>
          <p:nvPr/>
        </p:nvSpPr>
        <p:spPr>
          <a:xfrm>
            <a:off x="990600" y="3048000"/>
            <a:ext cx="7086600" cy="1015663"/>
          </a:xfrm>
          <a:prstGeom prst="rect">
            <a:avLst/>
          </a:prstGeom>
          <a:noFill/>
        </p:spPr>
        <p:txBody>
          <a:bodyPr wrap="square" rtlCol="0">
            <a:spAutoFit/>
          </a:bodyPr>
          <a:lstStyle/>
          <a:p>
            <a:r>
              <a:rPr lang="en-US" dirty="0" smtClean="0"/>
              <a:t>Please take the post-test at the link below:</a:t>
            </a:r>
          </a:p>
          <a:p>
            <a:endParaRPr lang="en-US" dirty="0" smtClean="0"/>
          </a:p>
          <a:p>
            <a:r>
              <a:rPr lang="en-US" sz="2400" dirty="0" smtClean="0">
                <a:hlinkClick r:id="rId4"/>
              </a:rPr>
              <a:t>https://www.surveymonkey.com/s/YJH57DF</a:t>
            </a:r>
            <a:r>
              <a:rPr lang="en-US" sz="2400" dirty="0" smtClean="0"/>
              <a:t> </a:t>
            </a:r>
            <a:endParaRPr lang="en-US" sz="2400" dirty="0"/>
          </a:p>
        </p:txBody>
      </p:sp>
      <p:pic>
        <p:nvPicPr>
          <p:cNvPr id="5" name="Recorded Sound">
            <a:hlinkClick r:id="" action="ppaction://media"/>
          </p:cNvPr>
          <p:cNvPicPr>
            <a:picLocks noRot="1" noChangeAspect="1"/>
          </p:cNvPicPr>
          <p:nvPr>
            <a:wavAudioFile r:embed="rId1" name="Recorded Sound"/>
          </p:nvPr>
        </p:nvPicPr>
        <p:blipFill>
          <a:blip r:embed="rId5" cstate="print"/>
          <a:stretch>
            <a:fillRect/>
          </a:stretch>
        </p:blipFill>
        <p:spPr>
          <a:xfrm>
            <a:off x="8153400" y="6019800"/>
            <a:ext cx="685800" cy="685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00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5448"/>
            <a:ext cx="8229600" cy="1252728"/>
          </a:xfrm>
        </p:spPr>
        <p:txBody>
          <a:bodyPr>
            <a:normAutofit/>
          </a:bodyPr>
          <a:lstStyle/>
          <a:p>
            <a:r>
              <a:rPr lang="en-US" dirty="0" smtClean="0"/>
              <a:t>Physical &amp; Personal Wellness</a:t>
            </a:r>
            <a:endParaRPr lang="en-US" dirty="0"/>
          </a:p>
        </p:txBody>
      </p:sp>
      <p:sp>
        <p:nvSpPr>
          <p:cNvPr id="3" name="Content Placeholder 2"/>
          <p:cNvSpPr>
            <a:spLocks noGrp="1"/>
          </p:cNvSpPr>
          <p:nvPr>
            <p:ph idx="1"/>
          </p:nvPr>
        </p:nvSpPr>
        <p:spPr>
          <a:xfrm>
            <a:off x="228600" y="1775191"/>
            <a:ext cx="8458200" cy="5082809"/>
          </a:xfrm>
        </p:spPr>
        <p:txBody>
          <a:bodyPr>
            <a:normAutofit fontScale="70000" lnSpcReduction="20000"/>
          </a:bodyPr>
          <a:lstStyle/>
          <a:p>
            <a:r>
              <a:rPr lang="en-US" sz="4400" b="1" dirty="0" smtClean="0"/>
              <a:t>Prepared Graduate Competencies</a:t>
            </a:r>
          </a:p>
          <a:p>
            <a:pPr lvl="1"/>
            <a:r>
              <a:rPr lang="en-US" sz="4000" dirty="0" smtClean="0">
                <a:solidFill>
                  <a:srgbClr val="0070C0"/>
                </a:solidFill>
              </a:rPr>
              <a:t>Participate regularly in physical activity</a:t>
            </a:r>
          </a:p>
          <a:p>
            <a:pPr lvl="1"/>
            <a:r>
              <a:rPr lang="en-US" sz="4000" dirty="0" smtClean="0">
                <a:solidFill>
                  <a:srgbClr val="0070C0"/>
                </a:solidFill>
              </a:rPr>
              <a:t>Achieve and maintain a health-enhancing level of physical fitness</a:t>
            </a:r>
          </a:p>
          <a:p>
            <a:pPr lvl="1"/>
            <a:r>
              <a:rPr lang="en-US" sz="4000" dirty="0" smtClean="0">
                <a:solidFill>
                  <a:srgbClr val="0070C0"/>
                </a:solidFill>
              </a:rPr>
              <a:t>Apply knowledge and skills to engage in healthy eating</a:t>
            </a:r>
          </a:p>
          <a:p>
            <a:pPr lvl="1"/>
            <a:r>
              <a:rPr lang="en-US" sz="4000" dirty="0" smtClean="0">
                <a:solidFill>
                  <a:srgbClr val="0070C0"/>
                </a:solidFill>
              </a:rPr>
              <a:t>Apply knowledge and skills necessary to make personal decisions that promote healthy relationships and sexual and reproductive health</a:t>
            </a:r>
          </a:p>
          <a:p>
            <a:pPr lvl="1"/>
            <a:r>
              <a:rPr lang="en-US" sz="4000" dirty="0" smtClean="0">
                <a:solidFill>
                  <a:srgbClr val="0070C0"/>
                </a:solidFill>
              </a:rPr>
              <a:t>Apply knowledge and skills related to health promotion, disease prevention, and health maintenance</a:t>
            </a:r>
            <a:endParaRPr lang="en-US" sz="4400" dirty="0">
              <a:solidFill>
                <a:srgbClr val="0070C0"/>
              </a:solidFill>
            </a:endParaRPr>
          </a:p>
        </p:txBody>
      </p:sp>
      <p:pic>
        <p:nvPicPr>
          <p:cNvPr id="1027" name="Picture 3" descr="C:\Documents and Settings\Administrator\Local Settings\Temporary Internet Files\Content.IE5\0XSWQIEK\MC900060327[1].wmf"/>
          <p:cNvPicPr>
            <a:picLocks noChangeAspect="1" noChangeArrowheads="1"/>
          </p:cNvPicPr>
          <p:nvPr/>
        </p:nvPicPr>
        <p:blipFill>
          <a:blip r:embed="rId4" cstate="print"/>
          <a:srcRect/>
          <a:stretch>
            <a:fillRect/>
          </a:stretch>
        </p:blipFill>
        <p:spPr bwMode="auto">
          <a:xfrm>
            <a:off x="7533519" y="228600"/>
            <a:ext cx="1610481" cy="1143000"/>
          </a:xfrm>
          <a:prstGeom prst="rect">
            <a:avLst/>
          </a:prstGeom>
          <a:noFill/>
        </p:spPr>
      </p:pic>
      <p:pic>
        <p:nvPicPr>
          <p:cNvPr id="5" name="Recorded Sound">
            <a:hlinkClick r:id="" action="ppaction://media"/>
          </p:cNvPr>
          <p:cNvPicPr>
            <a:picLocks noRot="1" noChangeAspect="1"/>
          </p:cNvPicPr>
          <p:nvPr>
            <a:wavAudioFile r:embed="rId1" name="Recorded Sound"/>
          </p:nvPr>
        </p:nvPicPr>
        <p:blipFill>
          <a:blip r:embed="rId5" cstate="print"/>
          <a:stretch>
            <a:fillRect/>
          </a:stretch>
        </p:blipFill>
        <p:spPr>
          <a:xfrm>
            <a:off x="8458200" y="6096000"/>
            <a:ext cx="685800" cy="685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1" presetClass="mediacall" presetSubtype="0" fill="hold" nodeType="afterEffect">
                                  <p:stCondLst>
                                    <p:cond delay="0"/>
                                  </p:stCondLst>
                                  <p:childTnLst>
                                    <p:cmd type="call" cmd="playFrom(0.0)">
                                      <p:cBhvr>
                                        <p:cTn id="27" dur="3600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28"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0"/>
            <a:ext cx="6248400" cy="1371600"/>
          </a:xfrm>
        </p:spPr>
        <p:txBody>
          <a:bodyPr>
            <a:noAutofit/>
          </a:bodyPr>
          <a:lstStyle/>
          <a:p>
            <a:pPr algn="ctr"/>
            <a:r>
              <a:rPr lang="en-US" sz="4000" dirty="0" smtClean="0"/>
              <a:t>Grade Level Expectations</a:t>
            </a:r>
            <a:endParaRPr lang="en-US" sz="4000" b="0" dirty="0"/>
          </a:p>
        </p:txBody>
      </p:sp>
      <p:pic>
        <p:nvPicPr>
          <p:cNvPr id="1028" name="Picture 4" descr="C:\Documents and Settings\csmith\Local Settings\Temporary Internet Files\Content.IE5\IZXO1WYZ\MC900197928[1].wmf"/>
          <p:cNvPicPr>
            <a:picLocks noGrp="1" noChangeAspect="1" noChangeArrowheads="1"/>
          </p:cNvPicPr>
          <p:nvPr>
            <p:ph idx="1"/>
          </p:nvPr>
        </p:nvPicPr>
        <p:blipFill>
          <a:blip r:embed="rId4" cstate="print"/>
          <a:srcRect/>
          <a:stretch>
            <a:fillRect/>
          </a:stretch>
        </p:blipFill>
        <p:spPr bwMode="auto">
          <a:xfrm>
            <a:off x="0" y="2286000"/>
            <a:ext cx="1676400" cy="1143000"/>
          </a:xfrm>
          <a:prstGeom prst="rect">
            <a:avLst/>
          </a:prstGeom>
          <a:noFill/>
        </p:spPr>
      </p:pic>
      <p:sp>
        <p:nvSpPr>
          <p:cNvPr id="4" name="Text Placeholder 3"/>
          <p:cNvSpPr>
            <a:spLocks noGrp="1"/>
          </p:cNvSpPr>
          <p:nvPr>
            <p:ph type="body" sz="half" idx="2"/>
          </p:nvPr>
        </p:nvSpPr>
        <p:spPr>
          <a:xfrm>
            <a:off x="2971800" y="1524000"/>
            <a:ext cx="6248400" cy="5334000"/>
          </a:xfrm>
        </p:spPr>
        <p:txBody>
          <a:bodyPr>
            <a:noAutofit/>
          </a:bodyPr>
          <a:lstStyle/>
          <a:p>
            <a:r>
              <a:rPr lang="en-US" sz="2200" dirty="0" smtClean="0">
                <a:solidFill>
                  <a:schemeClr val="accent6"/>
                </a:solidFill>
              </a:rPr>
              <a:t>1. Analyze factors that influence healthy eating  behaviors</a:t>
            </a:r>
          </a:p>
          <a:p>
            <a:endParaRPr lang="en-US" sz="800" dirty="0" smtClean="0">
              <a:solidFill>
                <a:schemeClr val="tx2">
                  <a:lumMod val="60000"/>
                  <a:lumOff val="40000"/>
                </a:schemeClr>
              </a:solidFill>
            </a:endParaRPr>
          </a:p>
          <a:p>
            <a:endParaRPr lang="en-US" sz="2200" dirty="0" smtClean="0">
              <a:solidFill>
                <a:schemeClr val="tx2">
                  <a:lumMod val="60000"/>
                  <a:lumOff val="40000"/>
                </a:schemeClr>
              </a:solidFill>
            </a:endParaRPr>
          </a:p>
          <a:p>
            <a:r>
              <a:rPr lang="en-US" sz="2200" dirty="0" smtClean="0">
                <a:solidFill>
                  <a:schemeClr val="tx2">
                    <a:lumMod val="60000"/>
                    <a:lumOff val="40000"/>
                  </a:schemeClr>
                </a:solidFill>
              </a:rPr>
              <a:t>2. Demonstrate the ability to make healthy food choices in a variety of settings</a:t>
            </a:r>
          </a:p>
          <a:p>
            <a:r>
              <a:rPr lang="en-US" sz="800" dirty="0" smtClean="0">
                <a:solidFill>
                  <a:schemeClr val="accent1">
                    <a:lumMod val="50000"/>
                  </a:schemeClr>
                </a:solidFill>
              </a:rPr>
              <a:t>		</a:t>
            </a:r>
          </a:p>
          <a:p>
            <a:endParaRPr lang="en-US" sz="2200" dirty="0" smtClean="0">
              <a:solidFill>
                <a:schemeClr val="accent1">
                  <a:lumMod val="50000"/>
                </a:schemeClr>
              </a:solidFill>
            </a:endParaRPr>
          </a:p>
          <a:p>
            <a:r>
              <a:rPr lang="en-US" sz="2200" dirty="0" smtClean="0">
                <a:solidFill>
                  <a:schemeClr val="accent1">
                    <a:lumMod val="50000"/>
                  </a:schemeClr>
                </a:solidFill>
              </a:rPr>
              <a:t>3. Compare and contrast healthy and unhealthy relationships (peer, family, dating)</a:t>
            </a:r>
          </a:p>
          <a:p>
            <a:endParaRPr lang="en-US" sz="800" dirty="0" smtClean="0"/>
          </a:p>
          <a:p>
            <a:endParaRPr lang="en-US" sz="2200" dirty="0" smtClean="0">
              <a:solidFill>
                <a:srgbClr val="0070C0"/>
              </a:solidFill>
            </a:endParaRPr>
          </a:p>
          <a:p>
            <a:r>
              <a:rPr lang="en-US" sz="2200" dirty="0" smtClean="0">
                <a:solidFill>
                  <a:srgbClr val="0070C0"/>
                </a:solidFill>
              </a:rPr>
              <a:t>4. Analyze the internal and external factors that influence sexual decision making and activity</a:t>
            </a:r>
          </a:p>
          <a:p>
            <a:endParaRPr lang="en-US" sz="2200" dirty="0" smtClean="0">
              <a:solidFill>
                <a:srgbClr val="0070C0"/>
              </a:solidFill>
            </a:endParaRPr>
          </a:p>
          <a:p>
            <a:r>
              <a:rPr lang="en-US" sz="2200" dirty="0" smtClean="0">
                <a:solidFill>
                  <a:schemeClr val="accent4">
                    <a:lumMod val="75000"/>
                  </a:schemeClr>
                </a:solidFill>
              </a:rPr>
              <a:t>5. Define sexually transmitted diseases, including HIV / AIDS</a:t>
            </a:r>
          </a:p>
        </p:txBody>
      </p:sp>
      <p:pic>
        <p:nvPicPr>
          <p:cNvPr id="1027" name="Picture 3" descr="C:\Documents and Settings\csmith\Local Settings\Temporary Internet Files\Content.IE5\1KMB5FP3\MC900434611[1].wmf"/>
          <p:cNvPicPr>
            <a:picLocks noChangeAspect="1" noChangeArrowheads="1"/>
          </p:cNvPicPr>
          <p:nvPr/>
        </p:nvPicPr>
        <p:blipFill>
          <a:blip r:embed="rId5" cstate="print"/>
          <a:srcRect/>
          <a:stretch>
            <a:fillRect/>
          </a:stretch>
        </p:blipFill>
        <p:spPr bwMode="auto">
          <a:xfrm>
            <a:off x="1066800" y="1219200"/>
            <a:ext cx="1752601" cy="1082224"/>
          </a:xfrm>
          <a:prstGeom prst="rect">
            <a:avLst/>
          </a:prstGeom>
          <a:noFill/>
        </p:spPr>
      </p:pic>
      <p:pic>
        <p:nvPicPr>
          <p:cNvPr id="1035" name="Picture 11" descr="C:\Documents and Settings\csmith\Local Settings\Temporary Internet Files\Content.IE5\AKYUUWGI\MC900060031[1].wmf"/>
          <p:cNvPicPr>
            <a:picLocks noChangeAspect="1" noChangeArrowheads="1"/>
          </p:cNvPicPr>
          <p:nvPr/>
        </p:nvPicPr>
        <p:blipFill>
          <a:blip r:embed="rId6" cstate="print"/>
          <a:srcRect/>
          <a:stretch>
            <a:fillRect/>
          </a:stretch>
        </p:blipFill>
        <p:spPr bwMode="auto">
          <a:xfrm>
            <a:off x="990600" y="3048000"/>
            <a:ext cx="1600200" cy="1565316"/>
          </a:xfrm>
          <a:prstGeom prst="rect">
            <a:avLst/>
          </a:prstGeom>
          <a:noFill/>
        </p:spPr>
      </p:pic>
      <p:sp>
        <p:nvSpPr>
          <p:cNvPr id="8" name="Title 1"/>
          <p:cNvSpPr txBox="1">
            <a:spLocks/>
          </p:cNvSpPr>
          <p:nvPr/>
        </p:nvSpPr>
        <p:spPr>
          <a:xfrm flipH="1">
            <a:off x="0" y="0"/>
            <a:ext cx="2819400" cy="1371600"/>
          </a:xfrm>
          <a:prstGeom prst="rect">
            <a:avLst/>
          </a:prstGeom>
        </p:spPr>
        <p:txBody>
          <a:bodyPr vert="horz" lIns="73152" rIns="45720" bIns="0" rtlCol="0" anchor="ctr" anchorCtr="1">
            <a:noAutofit/>
            <a:scene3d>
              <a:camera prst="orthographicFront"/>
              <a:lightRig rig="threePt" dir="t">
                <a:rot lat="0" lon="0" rev="4800000"/>
              </a:lightRig>
            </a:scene3d>
            <a:sp3d prstMaterial="matte"/>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chemeClr val="accent1">
                    <a:satMod val="150000"/>
                  </a:schemeClr>
                </a:solidFill>
                <a:effectLst/>
                <a:uLnTx/>
                <a:uFillTx/>
                <a:latin typeface="+mj-lt"/>
                <a:ea typeface="+mj-ea"/>
                <a:cs typeface="+mj-cs"/>
              </a:rPr>
              <a:t>STANDARD:</a:t>
            </a:r>
            <a:r>
              <a:rPr kumimoji="0" lang="en-US" sz="2800" b="0" i="0" u="none" strike="noStrike" kern="1200" cap="none" spc="0" normalizeH="0" baseline="0" noProof="0" dirty="0" smtClean="0">
                <a:ln>
                  <a:noFill/>
                </a:ln>
                <a:solidFill>
                  <a:schemeClr val="accent1">
                    <a:satMod val="150000"/>
                  </a:schemeClr>
                </a:solidFill>
                <a:effectLst/>
                <a:uLnTx/>
                <a:uFillTx/>
                <a:latin typeface="+mj-lt"/>
                <a:ea typeface="+mj-ea"/>
                <a:cs typeface="+mj-cs"/>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accent1">
                    <a:satMod val="150000"/>
                  </a:schemeClr>
                </a:solidFill>
                <a:effectLst/>
                <a:uLnTx/>
                <a:uFillTx/>
                <a:latin typeface="+mj-lt"/>
                <a:ea typeface="+mj-ea"/>
                <a:cs typeface="+mj-cs"/>
              </a:rPr>
              <a:t>Physical and Personal</a:t>
            </a:r>
            <a:r>
              <a:rPr kumimoji="0" lang="en-US" sz="2800" b="0" i="0" u="none" strike="noStrike" kern="1200" cap="none" spc="0" normalizeH="0" noProof="0" dirty="0" smtClean="0">
                <a:ln>
                  <a:noFill/>
                </a:ln>
                <a:solidFill>
                  <a:schemeClr val="accent1">
                    <a:satMod val="150000"/>
                  </a:schemeClr>
                </a:solidFill>
                <a:effectLst/>
                <a:uLnTx/>
                <a:uFillTx/>
                <a:latin typeface="+mj-lt"/>
                <a:ea typeface="+mj-ea"/>
                <a:cs typeface="+mj-cs"/>
              </a:rPr>
              <a:t> Wellness</a:t>
            </a:r>
            <a:endParaRPr kumimoji="0" lang="en-US" sz="2800" b="0" i="0" u="none" strike="noStrike" kern="1200" cap="none" spc="0" normalizeH="0" baseline="0" noProof="0" dirty="0">
              <a:ln>
                <a:noFill/>
              </a:ln>
              <a:solidFill>
                <a:schemeClr val="accent1">
                  <a:satMod val="150000"/>
                </a:schemeClr>
              </a:solidFill>
              <a:effectLst/>
              <a:uLnTx/>
              <a:uFillTx/>
              <a:latin typeface="+mj-lt"/>
              <a:ea typeface="+mj-ea"/>
              <a:cs typeface="+mj-cs"/>
            </a:endParaRPr>
          </a:p>
        </p:txBody>
      </p:sp>
      <p:pic>
        <p:nvPicPr>
          <p:cNvPr id="2051" name="Picture 3" descr="C:\Documents and Settings\Administrator\Local Settings\Temporary Internet Files\Content.IE5\J1OLGYMR\MC900018361[1].wmf"/>
          <p:cNvPicPr>
            <a:picLocks noChangeAspect="1" noChangeArrowheads="1"/>
          </p:cNvPicPr>
          <p:nvPr/>
        </p:nvPicPr>
        <p:blipFill>
          <a:blip r:embed="rId7" cstate="print"/>
          <a:srcRect/>
          <a:stretch>
            <a:fillRect/>
          </a:stretch>
        </p:blipFill>
        <p:spPr bwMode="auto">
          <a:xfrm>
            <a:off x="95952" y="4419600"/>
            <a:ext cx="1503334" cy="1752600"/>
          </a:xfrm>
          <a:prstGeom prst="rect">
            <a:avLst/>
          </a:prstGeom>
          <a:noFill/>
        </p:spPr>
      </p:pic>
      <p:pic>
        <p:nvPicPr>
          <p:cNvPr id="11" name="Picture 2" descr="C:\Documents and Settings\csmith\Local Settings\Temporary Internet Files\Content.IE5\1KMB5FP3\MC900232730[1].wmf"/>
          <p:cNvPicPr>
            <a:picLocks noChangeAspect="1" noChangeArrowheads="1"/>
          </p:cNvPicPr>
          <p:nvPr/>
        </p:nvPicPr>
        <p:blipFill>
          <a:blip r:embed="rId8" cstate="print"/>
          <a:srcRect/>
          <a:stretch>
            <a:fillRect/>
          </a:stretch>
        </p:blipFill>
        <p:spPr bwMode="auto">
          <a:xfrm>
            <a:off x="1676400" y="5391503"/>
            <a:ext cx="1260695" cy="1466497"/>
          </a:xfrm>
          <a:prstGeom prst="rect">
            <a:avLst/>
          </a:prstGeom>
          <a:noFill/>
        </p:spPr>
      </p:pic>
      <p:pic>
        <p:nvPicPr>
          <p:cNvPr id="10" name="Recorded Sound">
            <a:hlinkClick r:id="" action="ppaction://media"/>
          </p:cNvPr>
          <p:cNvPicPr>
            <a:picLocks noRot="1" noChangeAspect="1"/>
          </p:cNvPicPr>
          <p:nvPr>
            <a:wavAudioFile r:embed="rId1" name="Recorded Sound"/>
          </p:nvPr>
        </p:nvPicPr>
        <p:blipFill>
          <a:blip r:embed="rId9" cstate="print"/>
          <a:stretch>
            <a:fillRect/>
          </a:stretch>
        </p:blipFill>
        <p:spPr>
          <a:xfrm>
            <a:off x="8458200" y="5562600"/>
            <a:ext cx="381000" cy="381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box(in)">
                                      <p:cBhvr>
                                        <p:cTn id="14" dur="500"/>
                                        <p:tgtEl>
                                          <p:spTgt spid="4">
                                            <p:txEl>
                                              <p:pRg st="3" end="3"/>
                                            </p:txEl>
                                          </p:spTgt>
                                        </p:tgtEl>
                                      </p:cBhvr>
                                    </p:animEffect>
                                  </p:childTnLst>
                                </p:cTn>
                              </p:par>
                              <p:par>
                                <p:cTn id="15" presetID="1" presetClass="entr" presetSubtype="0" fill="hold" nodeType="withEffect">
                                  <p:stCondLst>
                                    <p:cond delay="0"/>
                                  </p:stCondLst>
                                  <p:childTnLst>
                                    <p:set>
                                      <p:cBhvr>
                                        <p:cTn id="16" dur="1" fill="hold">
                                          <p:stCondLst>
                                            <p:cond delay="0"/>
                                          </p:stCondLst>
                                        </p:cTn>
                                        <p:tgtEl>
                                          <p:spTgt spid="10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Effect transition="in" filter="box(in)">
                                      <p:cBhvr>
                                        <p:cTn id="21" dur="500"/>
                                        <p:tgtEl>
                                          <p:spTgt spid="4">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4">
                                            <p:txEl>
                                              <p:pRg st="9" end="9"/>
                                            </p:txEl>
                                          </p:spTgt>
                                        </p:tgtEl>
                                        <p:attrNameLst>
                                          <p:attrName>style.visibility</p:attrName>
                                        </p:attrNameLst>
                                      </p:cBhvr>
                                      <p:to>
                                        <p:strVal val="visible"/>
                                      </p:to>
                                    </p:set>
                                    <p:animEffect transition="in" filter="box(in)">
                                      <p:cBhvr>
                                        <p:cTn id="26" dur="500"/>
                                        <p:tgtEl>
                                          <p:spTgt spid="4">
                                            <p:txEl>
                                              <p:pRg st="9" end="9"/>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4">
                                            <p:txEl>
                                              <p:pRg st="11" end="11"/>
                                            </p:txEl>
                                          </p:spTgt>
                                        </p:tgtEl>
                                        <p:attrNameLst>
                                          <p:attrName>style.visibility</p:attrName>
                                        </p:attrNameLst>
                                      </p:cBhvr>
                                      <p:to>
                                        <p:strVal val="visible"/>
                                      </p:to>
                                    </p:set>
                                    <p:animEffect transition="in" filter="box(in)">
                                      <p:cBhvr>
                                        <p:cTn id="31" dur="500"/>
                                        <p:tgtEl>
                                          <p:spTgt spid="4">
                                            <p:txEl>
                                              <p:pRg st="11" end="11"/>
                                            </p:txEl>
                                          </p:spTgt>
                                        </p:tgtEl>
                                      </p:cBhvr>
                                    </p:animEffect>
                                  </p:childTnLst>
                                </p:cTn>
                              </p:par>
                              <p:par>
                                <p:cTn id="32" presetID="1" presetClass="entr" presetSubtype="0" fill="hold" nodeType="withEffect">
                                  <p:stCondLst>
                                    <p:cond delay="0"/>
                                  </p:stCondLst>
                                  <p:childTnLst>
                                    <p:set>
                                      <p:cBhvr>
                                        <p:cTn id="33" dur="1" fill="hold">
                                          <p:stCondLst>
                                            <p:cond delay="0"/>
                                          </p:stCondLst>
                                        </p:cTn>
                                        <p:tgtEl>
                                          <p:spTgt spid="1035"/>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2051"/>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childTnLst>
                                </p:cTn>
                              </p:par>
                            </p:childTnLst>
                          </p:cTn>
                        </p:par>
                        <p:par>
                          <p:cTn id="38" fill="hold">
                            <p:stCondLst>
                              <p:cond delay="500"/>
                            </p:stCondLst>
                            <p:childTnLst>
                              <p:par>
                                <p:cTn id="39" presetID="1" presetClass="mediacall" presetSubtype="0" fill="hold" nodeType="afterEffect">
                                  <p:stCondLst>
                                    <p:cond delay="0"/>
                                  </p:stCondLst>
                                  <p:childTnLst>
                                    <p:cmd type="call" cmd="playFrom(0.0)">
                                      <p:cBhvr>
                                        <p:cTn id="40" dur="40003"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41"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childTnLst>
        </p:cTn>
      </p:par>
    </p:tnLst>
    <p:bldLst>
      <p:bldP spid="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0"/>
            <a:ext cx="6248400" cy="1371600"/>
          </a:xfrm>
        </p:spPr>
        <p:txBody>
          <a:bodyPr>
            <a:noAutofit/>
          </a:bodyPr>
          <a:lstStyle/>
          <a:p>
            <a:pPr algn="ctr"/>
            <a:r>
              <a:rPr lang="en-US" sz="4000" dirty="0" smtClean="0"/>
              <a:t>Grade Level Expectations</a:t>
            </a:r>
            <a:endParaRPr lang="en-US" sz="4000" b="0" dirty="0"/>
          </a:p>
        </p:txBody>
      </p:sp>
      <p:sp>
        <p:nvSpPr>
          <p:cNvPr id="4" name="Text Placeholder 3"/>
          <p:cNvSpPr>
            <a:spLocks noGrp="1"/>
          </p:cNvSpPr>
          <p:nvPr>
            <p:ph type="body" sz="half" idx="2"/>
          </p:nvPr>
        </p:nvSpPr>
        <p:spPr>
          <a:xfrm>
            <a:off x="0" y="1524000"/>
            <a:ext cx="9220200" cy="5334000"/>
          </a:xfrm>
        </p:spPr>
        <p:txBody>
          <a:bodyPr>
            <a:noAutofit/>
          </a:bodyPr>
          <a:lstStyle/>
          <a:p>
            <a:r>
              <a:rPr lang="en-US" sz="2200" dirty="0" smtClean="0">
                <a:solidFill>
                  <a:schemeClr val="accent6"/>
                </a:solidFill>
              </a:rPr>
              <a:t>1. Analyze factors that influence healthy eating  behaviors</a:t>
            </a:r>
          </a:p>
          <a:p>
            <a:pPr marL="914400" lvl="1" indent="-457200"/>
            <a:r>
              <a:rPr lang="en-US" sz="2000" b="1" dirty="0" smtClean="0"/>
              <a:t>Prepared Graduates</a:t>
            </a:r>
            <a:r>
              <a:rPr lang="en-US" sz="2000" dirty="0" smtClean="0"/>
              <a:t>:  </a:t>
            </a:r>
            <a:r>
              <a:rPr lang="en-US" sz="2000" dirty="0" smtClean="0">
                <a:solidFill>
                  <a:srgbClr val="0070C0"/>
                </a:solidFill>
              </a:rPr>
              <a:t>Apply knowledge and skills necessary to make personal decisions that promote healthy relationships and sexual and reproductive health</a:t>
            </a:r>
          </a:p>
          <a:p>
            <a:pPr marL="914400" lvl="1" indent="-457200"/>
            <a:r>
              <a:rPr lang="en-US" sz="2000" b="1" dirty="0" smtClean="0"/>
              <a:t>Evidence Outcomes:</a:t>
            </a:r>
          </a:p>
          <a:p>
            <a:pPr marL="914400" lvl="1" indent="-457200"/>
            <a:r>
              <a:rPr lang="en-US" sz="2000" b="1" dirty="0" smtClean="0"/>
              <a:t>	Students can:</a:t>
            </a:r>
          </a:p>
          <a:p>
            <a:pPr marL="914400" lvl="1" indent="-457200"/>
            <a:r>
              <a:rPr lang="en-US" sz="2000" b="1" dirty="0" smtClean="0"/>
              <a:t>	</a:t>
            </a:r>
            <a:r>
              <a:rPr lang="en-US" sz="1800" dirty="0" smtClean="0">
                <a:solidFill>
                  <a:schemeClr val="accent4">
                    <a:lumMod val="75000"/>
                  </a:schemeClr>
                </a:solidFill>
              </a:rPr>
              <a:t>a) Analyze how family, peers, media, and culture influence food choices</a:t>
            </a:r>
          </a:p>
          <a:p>
            <a:pPr marL="914400" lvl="1" indent="-457200"/>
            <a:r>
              <a:rPr lang="en-US" sz="1800" dirty="0" smtClean="0">
                <a:solidFill>
                  <a:schemeClr val="accent4">
                    <a:lumMod val="75000"/>
                  </a:schemeClr>
                </a:solidFill>
              </a:rPr>
              <a:t>	b) Analyze how social and cultural messages about food and eating influence nutrition choices</a:t>
            </a:r>
          </a:p>
          <a:p>
            <a:pPr marL="914400" lvl="1" indent="-457200"/>
            <a:r>
              <a:rPr lang="en-US" sz="1800" dirty="0" smtClean="0">
                <a:solidFill>
                  <a:schemeClr val="accent4">
                    <a:lumMod val="75000"/>
                  </a:schemeClr>
                </a:solidFill>
              </a:rPr>
              <a:t>	c) Analyze the influence that adults and role models have on one’s food choices</a:t>
            </a:r>
          </a:p>
          <a:p>
            <a:pPr marL="914400" lvl="1" indent="-457200"/>
            <a:r>
              <a:rPr lang="en-US" sz="1800" dirty="0" smtClean="0">
                <a:solidFill>
                  <a:schemeClr val="accent4">
                    <a:lumMod val="75000"/>
                  </a:schemeClr>
                </a:solidFill>
              </a:rPr>
              <a:t>	d) Analyze the internal influences on one’s food choices</a:t>
            </a:r>
          </a:p>
          <a:p>
            <a:pPr marL="914400" lvl="1" indent="-457200"/>
            <a:r>
              <a:rPr lang="en-US" sz="1800" dirty="0" smtClean="0">
                <a:solidFill>
                  <a:schemeClr val="accent4">
                    <a:lumMod val="75000"/>
                  </a:schemeClr>
                </a:solidFill>
              </a:rPr>
              <a:t>	e) Recognize that people with eating disorders may need professional help</a:t>
            </a:r>
            <a:br>
              <a:rPr lang="en-US" sz="1800" dirty="0" smtClean="0">
                <a:solidFill>
                  <a:schemeClr val="accent4">
                    <a:lumMod val="75000"/>
                  </a:schemeClr>
                </a:solidFill>
              </a:rPr>
            </a:br>
            <a:r>
              <a:rPr lang="en-US" sz="1800" dirty="0" smtClean="0">
                <a:solidFill>
                  <a:schemeClr val="accent4">
                    <a:lumMod val="75000"/>
                  </a:schemeClr>
                </a:solidFill>
              </a:rPr>
              <a:t>f) Describe the signs, symptoms, and consequences of common eating disorders</a:t>
            </a:r>
            <a:br>
              <a:rPr lang="en-US" sz="1800" dirty="0" smtClean="0">
                <a:solidFill>
                  <a:schemeClr val="accent4">
                    <a:lumMod val="75000"/>
                  </a:schemeClr>
                </a:solidFill>
              </a:rPr>
            </a:br>
            <a:r>
              <a:rPr lang="en-US" sz="1800" dirty="0" smtClean="0">
                <a:solidFill>
                  <a:schemeClr val="accent4">
                    <a:lumMod val="75000"/>
                  </a:schemeClr>
                </a:solidFill>
              </a:rPr>
              <a:t>g) Identify internal and external influences on one’s body image</a:t>
            </a:r>
          </a:p>
          <a:p>
            <a:pPr marL="914400" lvl="1" indent="-457200"/>
            <a:endParaRPr lang="en-US" sz="1800" dirty="0" smtClean="0">
              <a:solidFill>
                <a:schemeClr val="accent4">
                  <a:lumMod val="75000"/>
                </a:schemeClr>
              </a:solidFill>
            </a:endParaRPr>
          </a:p>
          <a:p>
            <a:endParaRPr lang="en-US" sz="2000" dirty="0" smtClean="0">
              <a:solidFill>
                <a:schemeClr val="accent6"/>
              </a:solidFill>
            </a:endParaRPr>
          </a:p>
          <a:p>
            <a:endParaRPr lang="en-US" sz="700" dirty="0" smtClean="0">
              <a:solidFill>
                <a:schemeClr val="tx2">
                  <a:lumMod val="60000"/>
                  <a:lumOff val="40000"/>
                </a:schemeClr>
              </a:solidFill>
            </a:endParaRPr>
          </a:p>
          <a:p>
            <a:endParaRPr lang="en-US" sz="2000" dirty="0" smtClean="0">
              <a:solidFill>
                <a:srgbClr val="0070C0"/>
              </a:solidFill>
            </a:endParaRPr>
          </a:p>
        </p:txBody>
      </p:sp>
      <p:pic>
        <p:nvPicPr>
          <p:cNvPr id="1027" name="Picture 3" descr="C:\Documents and Settings\csmith\Local Settings\Temporary Internet Files\Content.IE5\1KMB5FP3\MC900434611[1].wmf"/>
          <p:cNvPicPr>
            <a:picLocks noChangeAspect="1" noChangeArrowheads="1"/>
          </p:cNvPicPr>
          <p:nvPr/>
        </p:nvPicPr>
        <p:blipFill>
          <a:blip r:embed="rId4" cstate="print"/>
          <a:srcRect/>
          <a:stretch>
            <a:fillRect/>
          </a:stretch>
        </p:blipFill>
        <p:spPr bwMode="auto">
          <a:xfrm>
            <a:off x="7391400" y="0"/>
            <a:ext cx="1524000" cy="941064"/>
          </a:xfrm>
          <a:prstGeom prst="rect">
            <a:avLst/>
          </a:prstGeom>
          <a:noFill/>
        </p:spPr>
      </p:pic>
      <p:sp>
        <p:nvSpPr>
          <p:cNvPr id="8" name="Title 1"/>
          <p:cNvSpPr txBox="1">
            <a:spLocks/>
          </p:cNvSpPr>
          <p:nvPr/>
        </p:nvSpPr>
        <p:spPr>
          <a:xfrm flipH="1">
            <a:off x="0" y="0"/>
            <a:ext cx="2819400" cy="1371600"/>
          </a:xfrm>
          <a:prstGeom prst="rect">
            <a:avLst/>
          </a:prstGeom>
        </p:spPr>
        <p:txBody>
          <a:bodyPr vert="horz" lIns="73152" rIns="45720" bIns="0" rtlCol="0" anchor="ctr" anchorCtr="1">
            <a:noAutofit/>
            <a:scene3d>
              <a:camera prst="orthographicFront"/>
              <a:lightRig rig="threePt" dir="t">
                <a:rot lat="0" lon="0" rev="4800000"/>
              </a:lightRig>
            </a:scene3d>
            <a:sp3d prstMaterial="matte"/>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chemeClr val="accent1">
                    <a:satMod val="150000"/>
                  </a:schemeClr>
                </a:solidFill>
                <a:effectLst/>
                <a:uLnTx/>
                <a:uFillTx/>
                <a:latin typeface="+mj-lt"/>
                <a:ea typeface="+mj-ea"/>
                <a:cs typeface="+mj-cs"/>
              </a:rPr>
              <a:t>STANDARD:</a:t>
            </a:r>
            <a:r>
              <a:rPr kumimoji="0" lang="en-US" sz="2800" b="0" i="0" u="none" strike="noStrike" kern="1200" cap="none" spc="0" normalizeH="0" baseline="0" noProof="0" dirty="0" smtClean="0">
                <a:ln>
                  <a:noFill/>
                </a:ln>
                <a:solidFill>
                  <a:schemeClr val="accent1">
                    <a:satMod val="150000"/>
                  </a:schemeClr>
                </a:solidFill>
                <a:effectLst/>
                <a:uLnTx/>
                <a:uFillTx/>
                <a:latin typeface="+mj-lt"/>
                <a:ea typeface="+mj-ea"/>
                <a:cs typeface="+mj-cs"/>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accent1">
                    <a:satMod val="150000"/>
                  </a:schemeClr>
                </a:solidFill>
                <a:effectLst/>
                <a:uLnTx/>
                <a:uFillTx/>
                <a:latin typeface="+mj-lt"/>
                <a:ea typeface="+mj-ea"/>
                <a:cs typeface="+mj-cs"/>
              </a:rPr>
              <a:t>Physical and Personal</a:t>
            </a:r>
            <a:r>
              <a:rPr kumimoji="0" lang="en-US" sz="2800" b="0" i="0" u="none" strike="noStrike" kern="1200" cap="none" spc="0" normalizeH="0" noProof="0" dirty="0" smtClean="0">
                <a:ln>
                  <a:noFill/>
                </a:ln>
                <a:solidFill>
                  <a:schemeClr val="accent1">
                    <a:satMod val="150000"/>
                  </a:schemeClr>
                </a:solidFill>
                <a:effectLst/>
                <a:uLnTx/>
                <a:uFillTx/>
                <a:latin typeface="+mj-lt"/>
                <a:ea typeface="+mj-ea"/>
                <a:cs typeface="+mj-cs"/>
              </a:rPr>
              <a:t> Wellness</a:t>
            </a:r>
            <a:endParaRPr kumimoji="0" lang="en-US" sz="2800" b="0" i="0" u="none" strike="noStrike" kern="1200" cap="none" spc="0" normalizeH="0" baseline="0" noProof="0" dirty="0">
              <a:ln>
                <a:noFill/>
              </a:ln>
              <a:solidFill>
                <a:schemeClr val="accent1">
                  <a:satMod val="150000"/>
                </a:schemeClr>
              </a:solidFill>
              <a:effectLst/>
              <a:uLnTx/>
              <a:uFillTx/>
              <a:latin typeface="+mj-lt"/>
              <a:ea typeface="+mj-ea"/>
              <a:cs typeface="+mj-cs"/>
            </a:endParaRPr>
          </a:p>
        </p:txBody>
      </p:sp>
      <p:pic>
        <p:nvPicPr>
          <p:cNvPr id="6" name="Recorded Sound">
            <a:hlinkClick r:id="" action="ppaction://media"/>
          </p:cNvPr>
          <p:cNvPicPr>
            <a:picLocks noRot="1" noChangeAspect="1"/>
          </p:cNvPicPr>
          <p:nvPr>
            <a:wavAudioFile r:embed="rId1" name="Recorded Sound"/>
          </p:nvPr>
        </p:nvPicPr>
        <p:blipFill>
          <a:blip r:embed="rId5" cstate="print"/>
          <a:stretch>
            <a:fillRect/>
          </a:stretch>
        </p:blipFill>
        <p:spPr>
          <a:xfrm>
            <a:off x="8305800" y="60960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ox(in)">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ox(in)">
                                      <p:cBhvr>
                                        <p:cTn id="12" dur="500"/>
                                        <p:tgtEl>
                                          <p:spTgt spid="4">
                                            <p:txEl>
                                              <p:pRg st="2" end="2"/>
                                            </p:txEl>
                                          </p:spTgt>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box(in)">
                                      <p:cBhvr>
                                        <p:cTn id="15" dur="500"/>
                                        <p:tgtEl>
                                          <p:spTgt spid="4">
                                            <p:txEl>
                                              <p:pRg st="3" end="3"/>
                                            </p:txEl>
                                          </p:spTgt>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box(in)">
                                      <p:cBhvr>
                                        <p:cTn id="18" dur="500"/>
                                        <p:tgtEl>
                                          <p:spTgt spid="4">
                                            <p:txEl>
                                              <p:pRg st="4" end="4"/>
                                            </p:txEl>
                                          </p:spTgt>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box(in)">
                                      <p:cBhvr>
                                        <p:cTn id="21" dur="500"/>
                                        <p:tgtEl>
                                          <p:spTgt spid="4">
                                            <p:txEl>
                                              <p:pRg st="5" end="5"/>
                                            </p:txEl>
                                          </p:spTgt>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box(in)">
                                      <p:cBhvr>
                                        <p:cTn id="24" dur="500"/>
                                        <p:tgtEl>
                                          <p:spTgt spid="4">
                                            <p:txEl>
                                              <p:pRg st="6" end="6"/>
                                            </p:txEl>
                                          </p:spTgt>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box(in)">
                                      <p:cBhvr>
                                        <p:cTn id="27" dur="500"/>
                                        <p:tgtEl>
                                          <p:spTgt spid="4">
                                            <p:txEl>
                                              <p:pRg st="7" end="7"/>
                                            </p:txEl>
                                          </p:spTgt>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4">
                                            <p:txEl>
                                              <p:pRg st="8" end="8"/>
                                            </p:txEl>
                                          </p:spTgt>
                                        </p:tgtEl>
                                        <p:attrNameLst>
                                          <p:attrName>style.visibility</p:attrName>
                                        </p:attrNameLst>
                                      </p:cBhvr>
                                      <p:to>
                                        <p:strVal val="visible"/>
                                      </p:to>
                                    </p:set>
                                    <p:animEffect transition="in" filter="box(in)">
                                      <p:cBhvr>
                                        <p:cTn id="30" dur="500"/>
                                        <p:tgtEl>
                                          <p:spTgt spid="4">
                                            <p:txEl>
                                              <p:pRg st="8" end="8"/>
                                            </p:txEl>
                                          </p:spTgt>
                                        </p:tgtEl>
                                      </p:cBhvr>
                                    </p:animEffect>
                                  </p:childTnLst>
                                </p:cTn>
                              </p:par>
                              <p:par>
                                <p:cTn id="31" presetID="1" presetClass="entr" presetSubtype="0" fill="hold" nodeType="withEffect">
                                  <p:stCondLst>
                                    <p:cond delay="0"/>
                                  </p:stCondLst>
                                  <p:childTnLst>
                                    <p:set>
                                      <p:cBhvr>
                                        <p:cTn id="32" dur="1" fill="hold">
                                          <p:stCondLst>
                                            <p:cond delay="0"/>
                                          </p:stCondLst>
                                        </p:cTn>
                                        <p:tgtEl>
                                          <p:spTgt spid="1027"/>
                                        </p:tgtEl>
                                        <p:attrNameLst>
                                          <p:attrName>style.visibility</p:attrName>
                                        </p:attrNameLst>
                                      </p:cBhvr>
                                      <p:to>
                                        <p:strVal val="visible"/>
                                      </p:to>
                                    </p:set>
                                  </p:childTnLst>
                                </p:cTn>
                              </p:par>
                            </p:childTnLst>
                          </p:cTn>
                        </p:par>
                        <p:par>
                          <p:cTn id="33" fill="hold">
                            <p:stCondLst>
                              <p:cond delay="500"/>
                            </p:stCondLst>
                            <p:childTnLst>
                              <p:par>
                                <p:cTn id="34" presetID="1" presetClass="mediacall" presetSubtype="0" fill="hold" nodeType="afterEffect">
                                  <p:stCondLst>
                                    <p:cond delay="0"/>
                                  </p:stCondLst>
                                  <p:childTnLst>
                                    <p:cmd type="call" cmd="playFrom(0.0)">
                                      <p:cBhvr>
                                        <p:cTn id="35" dur="6600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36"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bldLst>
      <p:bldP spid="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0"/>
            <a:ext cx="6248400" cy="1371600"/>
          </a:xfrm>
        </p:spPr>
        <p:txBody>
          <a:bodyPr>
            <a:noAutofit/>
          </a:bodyPr>
          <a:lstStyle/>
          <a:p>
            <a:pPr algn="ctr"/>
            <a:r>
              <a:rPr lang="en-US" sz="4000" dirty="0" smtClean="0"/>
              <a:t>Grade Level Expectations</a:t>
            </a:r>
            <a:endParaRPr lang="en-US" sz="4000" b="0" dirty="0"/>
          </a:p>
        </p:txBody>
      </p:sp>
      <p:sp>
        <p:nvSpPr>
          <p:cNvPr id="4" name="Text Placeholder 3"/>
          <p:cNvSpPr>
            <a:spLocks noGrp="1"/>
          </p:cNvSpPr>
          <p:nvPr>
            <p:ph type="body" sz="half" idx="2"/>
          </p:nvPr>
        </p:nvSpPr>
        <p:spPr>
          <a:xfrm>
            <a:off x="0" y="1447800"/>
            <a:ext cx="9220200" cy="5334000"/>
          </a:xfrm>
        </p:spPr>
        <p:txBody>
          <a:bodyPr>
            <a:noAutofit/>
          </a:bodyPr>
          <a:lstStyle/>
          <a:p>
            <a:r>
              <a:rPr lang="en-US" sz="2200" dirty="0" smtClean="0">
                <a:solidFill>
                  <a:schemeClr val="tx2">
                    <a:lumMod val="60000"/>
                    <a:lumOff val="40000"/>
                  </a:schemeClr>
                </a:solidFill>
              </a:rPr>
              <a:t>2. Demonstrate the ability to make healthy food choices in a variety of settings</a:t>
            </a:r>
          </a:p>
          <a:p>
            <a:pPr marL="914400" lvl="1" indent="-457200"/>
            <a:r>
              <a:rPr lang="en-US" sz="2000" b="1" dirty="0" smtClean="0"/>
              <a:t>Prepared Graduates</a:t>
            </a:r>
            <a:r>
              <a:rPr lang="en-US" sz="2000" dirty="0" smtClean="0"/>
              <a:t>:  </a:t>
            </a:r>
            <a:r>
              <a:rPr lang="en-US" sz="2000" dirty="0" smtClean="0">
                <a:solidFill>
                  <a:srgbClr val="0070C0"/>
                </a:solidFill>
              </a:rPr>
              <a:t>Apply knowledge and skills to engage in life long healthy eating</a:t>
            </a:r>
          </a:p>
          <a:p>
            <a:pPr marL="914400" lvl="1" indent="-457200"/>
            <a:r>
              <a:rPr lang="en-US" sz="2000" b="1" dirty="0" smtClean="0"/>
              <a:t>Evidence Outcomes:</a:t>
            </a:r>
          </a:p>
          <a:p>
            <a:pPr marL="914400" lvl="1" indent="-457200"/>
            <a:r>
              <a:rPr lang="en-US" sz="2000" b="1" dirty="0" smtClean="0"/>
              <a:t>	Students can:</a:t>
            </a:r>
          </a:p>
          <a:p>
            <a:pPr marL="914400" lvl="1" indent="-457200"/>
            <a:r>
              <a:rPr lang="en-US" sz="2000" b="1" dirty="0" smtClean="0"/>
              <a:t>	</a:t>
            </a:r>
            <a:r>
              <a:rPr lang="en-US" sz="2000" dirty="0" smtClean="0">
                <a:solidFill>
                  <a:schemeClr val="accent4">
                    <a:lumMod val="75000"/>
                  </a:schemeClr>
                </a:solidFill>
              </a:rPr>
              <a:t>a) Develop strategies for making healthier food and beverage choices in a variety of settings such as eating out, at home, with friends, or at school</a:t>
            </a:r>
          </a:p>
          <a:p>
            <a:pPr marL="914400" lvl="1" indent="-457200"/>
            <a:r>
              <a:rPr lang="en-US" sz="2000" dirty="0" smtClean="0">
                <a:solidFill>
                  <a:schemeClr val="accent4">
                    <a:lumMod val="75000"/>
                  </a:schemeClr>
                </a:solidFill>
              </a:rPr>
              <a:t>	b) Demonstrate interpersonal skills that deal with negative influences on healthy eating</a:t>
            </a:r>
            <a:endParaRPr lang="en-US" sz="2200" dirty="0" smtClean="0">
              <a:solidFill>
                <a:srgbClr val="0070C0"/>
              </a:solidFill>
            </a:endParaRPr>
          </a:p>
        </p:txBody>
      </p:sp>
      <p:sp>
        <p:nvSpPr>
          <p:cNvPr id="8" name="Title 1"/>
          <p:cNvSpPr txBox="1">
            <a:spLocks/>
          </p:cNvSpPr>
          <p:nvPr/>
        </p:nvSpPr>
        <p:spPr>
          <a:xfrm flipH="1">
            <a:off x="0" y="0"/>
            <a:ext cx="2819400" cy="1371600"/>
          </a:xfrm>
          <a:prstGeom prst="rect">
            <a:avLst/>
          </a:prstGeom>
        </p:spPr>
        <p:txBody>
          <a:bodyPr vert="horz" lIns="73152" rIns="45720" bIns="0" rtlCol="0" anchor="ctr" anchorCtr="1">
            <a:noAutofit/>
            <a:scene3d>
              <a:camera prst="orthographicFront"/>
              <a:lightRig rig="threePt" dir="t">
                <a:rot lat="0" lon="0" rev="4800000"/>
              </a:lightRig>
            </a:scene3d>
            <a:sp3d prstMaterial="matte"/>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chemeClr val="accent1">
                    <a:satMod val="150000"/>
                  </a:schemeClr>
                </a:solidFill>
                <a:effectLst/>
                <a:uLnTx/>
                <a:uFillTx/>
                <a:latin typeface="+mj-lt"/>
                <a:ea typeface="+mj-ea"/>
                <a:cs typeface="+mj-cs"/>
              </a:rPr>
              <a:t>STANDARD:</a:t>
            </a:r>
            <a:r>
              <a:rPr kumimoji="0" lang="en-US" sz="2800" b="0" i="0" u="none" strike="noStrike" kern="1200" cap="none" spc="0" normalizeH="0" baseline="0" noProof="0" dirty="0" smtClean="0">
                <a:ln>
                  <a:noFill/>
                </a:ln>
                <a:solidFill>
                  <a:schemeClr val="accent1">
                    <a:satMod val="150000"/>
                  </a:schemeClr>
                </a:solidFill>
                <a:effectLst/>
                <a:uLnTx/>
                <a:uFillTx/>
                <a:latin typeface="+mj-lt"/>
                <a:ea typeface="+mj-ea"/>
                <a:cs typeface="+mj-cs"/>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accent1">
                    <a:satMod val="150000"/>
                  </a:schemeClr>
                </a:solidFill>
                <a:effectLst/>
                <a:uLnTx/>
                <a:uFillTx/>
                <a:latin typeface="+mj-lt"/>
                <a:ea typeface="+mj-ea"/>
                <a:cs typeface="+mj-cs"/>
              </a:rPr>
              <a:t>Physical and Personal</a:t>
            </a:r>
            <a:r>
              <a:rPr kumimoji="0" lang="en-US" sz="2800" b="0" i="0" u="none" strike="noStrike" kern="1200" cap="none" spc="0" normalizeH="0" noProof="0" dirty="0" smtClean="0">
                <a:ln>
                  <a:noFill/>
                </a:ln>
                <a:solidFill>
                  <a:schemeClr val="accent1">
                    <a:satMod val="150000"/>
                  </a:schemeClr>
                </a:solidFill>
                <a:effectLst/>
                <a:uLnTx/>
                <a:uFillTx/>
                <a:latin typeface="+mj-lt"/>
                <a:ea typeface="+mj-ea"/>
                <a:cs typeface="+mj-cs"/>
              </a:rPr>
              <a:t> Wellness</a:t>
            </a:r>
            <a:endParaRPr kumimoji="0" lang="en-US" sz="2800" b="0" i="0" u="none" strike="noStrike" kern="1200" cap="none" spc="0" normalizeH="0" baseline="0" noProof="0" dirty="0">
              <a:ln>
                <a:noFill/>
              </a:ln>
              <a:solidFill>
                <a:schemeClr val="accent1">
                  <a:satMod val="150000"/>
                </a:schemeClr>
              </a:solidFill>
              <a:effectLst/>
              <a:uLnTx/>
              <a:uFillTx/>
              <a:latin typeface="+mj-lt"/>
              <a:ea typeface="+mj-ea"/>
              <a:cs typeface="+mj-cs"/>
            </a:endParaRPr>
          </a:p>
        </p:txBody>
      </p:sp>
      <p:pic>
        <p:nvPicPr>
          <p:cNvPr id="12" name="Picture 4" descr="C:\Documents and Settings\csmith\Local Settings\Temporary Internet Files\Content.IE5\IZXO1WYZ\MC900197928[1].wmf"/>
          <p:cNvPicPr>
            <a:picLocks noGrp="1" noChangeAspect="1" noChangeArrowheads="1"/>
          </p:cNvPicPr>
          <p:nvPr>
            <p:ph idx="1"/>
          </p:nvPr>
        </p:nvPicPr>
        <p:blipFill>
          <a:blip r:embed="rId4" cstate="print"/>
          <a:srcRect/>
          <a:stretch>
            <a:fillRect/>
          </a:stretch>
        </p:blipFill>
        <p:spPr bwMode="auto">
          <a:xfrm>
            <a:off x="7772400" y="0"/>
            <a:ext cx="1371600" cy="935182"/>
          </a:xfrm>
          <a:prstGeom prst="rect">
            <a:avLst/>
          </a:prstGeom>
          <a:noFill/>
        </p:spPr>
      </p:pic>
      <p:pic>
        <p:nvPicPr>
          <p:cNvPr id="6" name="Recorded Sound">
            <a:hlinkClick r:id="" action="ppaction://media"/>
          </p:cNvPr>
          <p:cNvPicPr>
            <a:picLocks noRot="1" noChangeAspect="1"/>
          </p:cNvPicPr>
          <p:nvPr>
            <a:wavAudioFile r:embed="rId1" name="Recorded Sound"/>
          </p:nvPr>
        </p:nvPicPr>
        <p:blipFill>
          <a:blip r:embed="rId5" cstate="print"/>
          <a:stretch>
            <a:fillRect/>
          </a:stretch>
        </p:blipFill>
        <p:spPr>
          <a:xfrm>
            <a:off x="8153400" y="58674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box(in)">
                                      <p:cBhvr>
                                        <p:cTn id="11" dur="500"/>
                                        <p:tgtEl>
                                          <p:spTgt spid="4">
                                            <p:txEl>
                                              <p:pRg st="0" end="0"/>
                                            </p:txEl>
                                          </p:spTgt>
                                        </p:tgtEl>
                                      </p:cBhvr>
                                    </p:animEffect>
                                  </p:childTnLst>
                                </p:cTn>
                              </p:par>
                              <p:par>
                                <p:cTn id="12" presetID="4" presetClass="entr" presetSubtype="16" fill="hold" grpId="0" nodeType="with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box(in)">
                                      <p:cBhvr>
                                        <p:cTn id="14" dur="50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box(in)">
                                      <p:cBhvr>
                                        <p:cTn id="19" dur="500"/>
                                        <p:tgtEl>
                                          <p:spTgt spid="4">
                                            <p:txEl>
                                              <p:pRg st="2" end="2"/>
                                            </p:txEl>
                                          </p:spTgt>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ox(in)">
                                      <p:cBhvr>
                                        <p:cTn id="22" dur="500"/>
                                        <p:tgtEl>
                                          <p:spTgt spid="4">
                                            <p:txEl>
                                              <p:pRg st="3" end="3"/>
                                            </p:txEl>
                                          </p:spTgt>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box(in)">
                                      <p:cBhvr>
                                        <p:cTn id="25" dur="500"/>
                                        <p:tgtEl>
                                          <p:spTgt spid="4">
                                            <p:txEl>
                                              <p:pRg st="4" end="4"/>
                                            </p:txEl>
                                          </p:spTgt>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box(in)">
                                      <p:cBhvr>
                                        <p:cTn id="28" dur="500"/>
                                        <p:tgtEl>
                                          <p:spTgt spid="4">
                                            <p:txEl>
                                              <p:pRg st="5" end="5"/>
                                            </p:txEl>
                                          </p:spTgt>
                                        </p:tgtEl>
                                      </p:cBhvr>
                                    </p:animEffect>
                                  </p:childTnLst>
                                </p:cTn>
                              </p:par>
                            </p:childTnLst>
                          </p:cTn>
                        </p:par>
                        <p:par>
                          <p:cTn id="29" fill="hold">
                            <p:stCondLst>
                              <p:cond delay="500"/>
                            </p:stCondLst>
                            <p:childTnLst>
                              <p:par>
                                <p:cTn id="30" presetID="1" presetClass="mediacall" presetSubtype="0" fill="hold" nodeType="afterEffect">
                                  <p:stCondLst>
                                    <p:cond delay="0"/>
                                  </p:stCondLst>
                                  <p:childTnLst>
                                    <p:cmd type="call" cmd="playFrom(0.0)">
                                      <p:cBhvr>
                                        <p:cTn id="31" dur="2600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32"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bldLst>
      <p:bldP spid="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0"/>
            <a:ext cx="6248400" cy="1371600"/>
          </a:xfrm>
        </p:spPr>
        <p:txBody>
          <a:bodyPr>
            <a:noAutofit/>
          </a:bodyPr>
          <a:lstStyle/>
          <a:p>
            <a:pPr algn="ctr"/>
            <a:r>
              <a:rPr lang="en-US" sz="4000" dirty="0" smtClean="0"/>
              <a:t>Grade Level Expectations</a:t>
            </a:r>
            <a:endParaRPr lang="en-US" sz="4000" b="0" dirty="0"/>
          </a:p>
        </p:txBody>
      </p:sp>
      <p:sp>
        <p:nvSpPr>
          <p:cNvPr id="4" name="Text Placeholder 3"/>
          <p:cNvSpPr>
            <a:spLocks noGrp="1"/>
          </p:cNvSpPr>
          <p:nvPr>
            <p:ph type="body" sz="half" idx="2"/>
          </p:nvPr>
        </p:nvSpPr>
        <p:spPr>
          <a:xfrm>
            <a:off x="0" y="1447800"/>
            <a:ext cx="9220200" cy="5334000"/>
          </a:xfrm>
        </p:spPr>
        <p:txBody>
          <a:bodyPr>
            <a:noAutofit/>
          </a:bodyPr>
          <a:lstStyle/>
          <a:p>
            <a:r>
              <a:rPr lang="en-US" sz="2200" dirty="0" smtClean="0">
                <a:solidFill>
                  <a:schemeClr val="accent1">
                    <a:lumMod val="50000"/>
                  </a:schemeClr>
                </a:solidFill>
              </a:rPr>
              <a:t>3. Compare and contrast healthy and unhealthy relationships (peer, family, dating)</a:t>
            </a:r>
          </a:p>
          <a:p>
            <a:pPr marL="914400" lvl="1" indent="-457200"/>
            <a:r>
              <a:rPr lang="en-US" sz="2000" b="1" dirty="0" smtClean="0"/>
              <a:t>Prepared Graduates</a:t>
            </a:r>
            <a:r>
              <a:rPr lang="en-US" sz="2000" dirty="0" smtClean="0"/>
              <a:t>:  </a:t>
            </a:r>
            <a:r>
              <a:rPr lang="en-US" sz="2000" dirty="0" smtClean="0">
                <a:solidFill>
                  <a:srgbClr val="0070C0"/>
                </a:solidFill>
              </a:rPr>
              <a:t>Apply knowledge and skills necessary to make personal decisions that promote healthy relationships and sexual and reproductive health</a:t>
            </a:r>
          </a:p>
          <a:p>
            <a:pPr marL="914400" lvl="1" indent="-457200"/>
            <a:r>
              <a:rPr lang="en-US" sz="2000" b="1" dirty="0" smtClean="0"/>
              <a:t>Evidence Outcomes:</a:t>
            </a:r>
          </a:p>
          <a:p>
            <a:pPr marL="914400" lvl="1" indent="-457200"/>
            <a:r>
              <a:rPr lang="en-US" sz="2000" b="1" dirty="0" smtClean="0"/>
              <a:t>	Students can:</a:t>
            </a:r>
          </a:p>
          <a:p>
            <a:pPr marL="914400" lvl="1" indent="-457200"/>
            <a:r>
              <a:rPr lang="en-US" sz="2000" b="1" dirty="0" smtClean="0"/>
              <a:t>	</a:t>
            </a:r>
            <a:r>
              <a:rPr lang="en-US" sz="2000" dirty="0" smtClean="0">
                <a:solidFill>
                  <a:schemeClr val="accent4">
                    <a:lumMod val="75000"/>
                  </a:schemeClr>
                </a:solidFill>
              </a:rPr>
              <a:t>a) Describe the characteristics of healthy relationships, and discuss factors that support and sustain them</a:t>
            </a:r>
          </a:p>
          <a:p>
            <a:pPr marL="914400" lvl="1" indent="-457200"/>
            <a:r>
              <a:rPr lang="en-US" sz="2000" dirty="0" smtClean="0">
                <a:solidFill>
                  <a:schemeClr val="accent4">
                    <a:lumMod val="75000"/>
                  </a:schemeClr>
                </a:solidFill>
              </a:rPr>
              <a:t>	b) Explain the purpose of friendship in the different stages of the life cycle, and describe how friends can support one another in making healthy decisions</a:t>
            </a:r>
          </a:p>
          <a:p>
            <a:pPr marL="914400" lvl="1" indent="-457200"/>
            <a:r>
              <a:rPr lang="en-US" sz="2000" dirty="0" smtClean="0">
                <a:solidFill>
                  <a:schemeClr val="accent4">
                    <a:lumMod val="75000"/>
                  </a:schemeClr>
                </a:solidFill>
              </a:rPr>
              <a:t>	c) Describe effective strategies for dealing with difficult relationships with family, peers, or boyfriends and girlfriends</a:t>
            </a:r>
            <a:br>
              <a:rPr lang="en-US" sz="2000" dirty="0" smtClean="0">
                <a:solidFill>
                  <a:schemeClr val="accent4">
                    <a:lumMod val="75000"/>
                  </a:schemeClr>
                </a:solidFill>
              </a:rPr>
            </a:br>
            <a:r>
              <a:rPr lang="en-US" sz="2000" dirty="0" smtClean="0">
                <a:solidFill>
                  <a:schemeClr val="accent4">
                    <a:lumMod val="75000"/>
                  </a:schemeClr>
                </a:solidFill>
              </a:rPr>
              <a:t>d) Describe the emotional effects of breaking up in a dating relationship</a:t>
            </a:r>
            <a:br>
              <a:rPr lang="en-US" sz="2000" dirty="0" smtClean="0">
                <a:solidFill>
                  <a:schemeClr val="accent4">
                    <a:lumMod val="75000"/>
                  </a:schemeClr>
                </a:solidFill>
              </a:rPr>
            </a:br>
            <a:r>
              <a:rPr lang="en-US" sz="2000" dirty="0" smtClean="0">
                <a:solidFill>
                  <a:schemeClr val="accent4">
                    <a:lumMod val="75000"/>
                  </a:schemeClr>
                </a:solidFill>
              </a:rPr>
              <a:t>e) Explain the role of dating in personal growth</a:t>
            </a:r>
            <a:endParaRPr lang="en-US" sz="2200" dirty="0" smtClean="0">
              <a:solidFill>
                <a:schemeClr val="accent6"/>
              </a:solidFill>
            </a:endParaRPr>
          </a:p>
          <a:p>
            <a:endParaRPr lang="en-US" sz="2200" dirty="0" smtClean="0">
              <a:solidFill>
                <a:schemeClr val="accent6"/>
              </a:solidFill>
            </a:endParaRPr>
          </a:p>
          <a:p>
            <a:endParaRPr lang="en-US" sz="800" dirty="0" smtClean="0">
              <a:solidFill>
                <a:schemeClr val="tx2">
                  <a:lumMod val="60000"/>
                  <a:lumOff val="40000"/>
                </a:schemeClr>
              </a:solidFill>
            </a:endParaRPr>
          </a:p>
          <a:p>
            <a:endParaRPr lang="en-US" sz="2200" dirty="0" smtClean="0">
              <a:solidFill>
                <a:srgbClr val="0070C0"/>
              </a:solidFill>
            </a:endParaRPr>
          </a:p>
        </p:txBody>
      </p:sp>
      <p:sp>
        <p:nvSpPr>
          <p:cNvPr id="8" name="Title 1"/>
          <p:cNvSpPr txBox="1">
            <a:spLocks/>
          </p:cNvSpPr>
          <p:nvPr/>
        </p:nvSpPr>
        <p:spPr>
          <a:xfrm flipH="1">
            <a:off x="0" y="0"/>
            <a:ext cx="2819400" cy="1371600"/>
          </a:xfrm>
          <a:prstGeom prst="rect">
            <a:avLst/>
          </a:prstGeom>
        </p:spPr>
        <p:txBody>
          <a:bodyPr vert="horz" lIns="73152" rIns="45720" bIns="0" rtlCol="0" anchor="ctr" anchorCtr="1">
            <a:noAutofit/>
            <a:scene3d>
              <a:camera prst="orthographicFront"/>
              <a:lightRig rig="threePt" dir="t">
                <a:rot lat="0" lon="0" rev="4800000"/>
              </a:lightRig>
            </a:scene3d>
            <a:sp3d prstMaterial="matte"/>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chemeClr val="accent1">
                    <a:satMod val="150000"/>
                  </a:schemeClr>
                </a:solidFill>
                <a:effectLst/>
                <a:uLnTx/>
                <a:uFillTx/>
                <a:latin typeface="+mj-lt"/>
                <a:ea typeface="+mj-ea"/>
                <a:cs typeface="+mj-cs"/>
              </a:rPr>
              <a:t>STANDARD:</a:t>
            </a:r>
            <a:r>
              <a:rPr kumimoji="0" lang="en-US" sz="2800" b="0" i="0" u="none" strike="noStrike" kern="1200" cap="none" spc="0" normalizeH="0" baseline="0" noProof="0" dirty="0" smtClean="0">
                <a:ln>
                  <a:noFill/>
                </a:ln>
                <a:solidFill>
                  <a:schemeClr val="accent1">
                    <a:satMod val="150000"/>
                  </a:schemeClr>
                </a:solidFill>
                <a:effectLst/>
                <a:uLnTx/>
                <a:uFillTx/>
                <a:latin typeface="+mj-lt"/>
                <a:ea typeface="+mj-ea"/>
                <a:cs typeface="+mj-cs"/>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accent1">
                    <a:satMod val="150000"/>
                  </a:schemeClr>
                </a:solidFill>
                <a:effectLst/>
                <a:uLnTx/>
                <a:uFillTx/>
                <a:latin typeface="+mj-lt"/>
                <a:ea typeface="+mj-ea"/>
                <a:cs typeface="+mj-cs"/>
              </a:rPr>
              <a:t>Physical and Personal</a:t>
            </a:r>
            <a:r>
              <a:rPr kumimoji="0" lang="en-US" sz="2800" b="0" i="0" u="none" strike="noStrike" kern="1200" cap="none" spc="0" normalizeH="0" noProof="0" dirty="0" smtClean="0">
                <a:ln>
                  <a:noFill/>
                </a:ln>
                <a:solidFill>
                  <a:schemeClr val="accent1">
                    <a:satMod val="150000"/>
                  </a:schemeClr>
                </a:solidFill>
                <a:effectLst/>
                <a:uLnTx/>
                <a:uFillTx/>
                <a:latin typeface="+mj-lt"/>
                <a:ea typeface="+mj-ea"/>
                <a:cs typeface="+mj-cs"/>
              </a:rPr>
              <a:t> Wellness</a:t>
            </a:r>
            <a:endParaRPr kumimoji="0" lang="en-US" sz="2800" b="0" i="0" u="none" strike="noStrike" kern="1200" cap="none" spc="0" normalizeH="0" baseline="0" noProof="0" dirty="0">
              <a:ln>
                <a:noFill/>
              </a:ln>
              <a:solidFill>
                <a:schemeClr val="accent1">
                  <a:satMod val="150000"/>
                </a:schemeClr>
              </a:solidFill>
              <a:effectLst/>
              <a:uLnTx/>
              <a:uFillTx/>
              <a:latin typeface="+mj-lt"/>
              <a:ea typeface="+mj-ea"/>
              <a:cs typeface="+mj-cs"/>
            </a:endParaRPr>
          </a:p>
        </p:txBody>
      </p:sp>
      <p:pic>
        <p:nvPicPr>
          <p:cNvPr id="7" name="Picture 11" descr="C:\Documents and Settings\csmith\Local Settings\Temporary Internet Files\Content.IE5\AKYUUWGI\MC900060031[1].wmf"/>
          <p:cNvPicPr>
            <a:picLocks noChangeAspect="1" noChangeArrowheads="1"/>
          </p:cNvPicPr>
          <p:nvPr/>
        </p:nvPicPr>
        <p:blipFill>
          <a:blip r:embed="rId4" cstate="print"/>
          <a:srcRect/>
          <a:stretch>
            <a:fillRect/>
          </a:stretch>
        </p:blipFill>
        <p:spPr bwMode="auto">
          <a:xfrm>
            <a:off x="8153400" y="1"/>
            <a:ext cx="990600" cy="969005"/>
          </a:xfrm>
          <a:prstGeom prst="rect">
            <a:avLst/>
          </a:prstGeom>
          <a:noFill/>
        </p:spPr>
      </p:pic>
      <p:pic>
        <p:nvPicPr>
          <p:cNvPr id="6" name="Recorded Sound">
            <a:hlinkClick r:id="" action="ppaction://media"/>
          </p:cNvPr>
          <p:cNvPicPr>
            <a:picLocks noRot="1" noChangeAspect="1"/>
          </p:cNvPicPr>
          <p:nvPr>
            <a:wavAudioFile r:embed="rId1" name="Recorded Sound"/>
          </p:nvPr>
        </p:nvPicPr>
        <p:blipFill>
          <a:blip r:embed="rId5" cstate="print"/>
          <a:stretch>
            <a:fillRect/>
          </a:stretch>
        </p:blipFill>
        <p:spPr>
          <a:xfrm>
            <a:off x="8534400" y="62484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ox(in)">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box(in)">
                                      <p:cBhvr>
                                        <p:cTn id="15" dur="500"/>
                                        <p:tgtEl>
                                          <p:spTgt spid="4">
                                            <p:txEl>
                                              <p:pRg st="2" end="2"/>
                                            </p:txEl>
                                          </p:spTgt>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box(in)">
                                      <p:cBhvr>
                                        <p:cTn id="18" dur="500"/>
                                        <p:tgtEl>
                                          <p:spTgt spid="4">
                                            <p:txEl>
                                              <p:pRg st="3" end="3"/>
                                            </p:txEl>
                                          </p:spTgt>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box(in)">
                                      <p:cBhvr>
                                        <p:cTn id="21" dur="500"/>
                                        <p:tgtEl>
                                          <p:spTgt spid="4">
                                            <p:txEl>
                                              <p:pRg st="4" end="4"/>
                                            </p:txEl>
                                          </p:spTgt>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box(in)">
                                      <p:cBhvr>
                                        <p:cTn id="24" dur="500"/>
                                        <p:tgtEl>
                                          <p:spTgt spid="4">
                                            <p:txEl>
                                              <p:pRg st="5" end="5"/>
                                            </p:txEl>
                                          </p:spTgt>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box(in)">
                                      <p:cBhvr>
                                        <p:cTn id="27" dur="500"/>
                                        <p:tgtEl>
                                          <p:spTgt spid="4">
                                            <p:txEl>
                                              <p:pRg st="6" end="6"/>
                                            </p:txEl>
                                          </p:spTgt>
                                        </p:tgtEl>
                                      </p:cBhvr>
                                    </p:animEffect>
                                  </p:childTnLst>
                                </p:cTn>
                              </p:par>
                              <p:par>
                                <p:cTn id="28" presetID="1"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childTnLst>
                                </p:cTn>
                              </p:par>
                            </p:childTnLst>
                          </p:cTn>
                        </p:par>
                        <p:par>
                          <p:cTn id="30" fill="hold">
                            <p:stCondLst>
                              <p:cond delay="500"/>
                            </p:stCondLst>
                            <p:childTnLst>
                              <p:par>
                                <p:cTn id="31" presetID="1" presetClass="mediacall" presetSubtype="0" fill="hold" nodeType="afterEffect">
                                  <p:stCondLst>
                                    <p:cond delay="0"/>
                                  </p:stCondLst>
                                  <p:childTnLst>
                                    <p:cmd type="call" cmd="playFrom(0.0)">
                                      <p:cBhvr>
                                        <p:cTn id="32" dur="4600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33"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0"/>
            <a:ext cx="6248400" cy="1371600"/>
          </a:xfrm>
        </p:spPr>
        <p:txBody>
          <a:bodyPr>
            <a:noAutofit/>
          </a:bodyPr>
          <a:lstStyle/>
          <a:p>
            <a:pPr algn="ctr"/>
            <a:r>
              <a:rPr lang="en-US" sz="4000" dirty="0" smtClean="0"/>
              <a:t>Grade Level Expectations</a:t>
            </a:r>
            <a:endParaRPr lang="en-US" sz="4000" b="0" dirty="0"/>
          </a:p>
        </p:txBody>
      </p:sp>
      <p:sp>
        <p:nvSpPr>
          <p:cNvPr id="4" name="Text Placeholder 3"/>
          <p:cNvSpPr>
            <a:spLocks noGrp="1"/>
          </p:cNvSpPr>
          <p:nvPr>
            <p:ph type="body" sz="half" idx="2"/>
          </p:nvPr>
        </p:nvSpPr>
        <p:spPr>
          <a:xfrm>
            <a:off x="0" y="1447800"/>
            <a:ext cx="9220200" cy="5334000"/>
          </a:xfrm>
        </p:spPr>
        <p:txBody>
          <a:bodyPr>
            <a:noAutofit/>
          </a:bodyPr>
          <a:lstStyle/>
          <a:p>
            <a:r>
              <a:rPr lang="en-US" sz="2200" dirty="0" smtClean="0">
                <a:solidFill>
                  <a:srgbClr val="0070C0"/>
                </a:solidFill>
              </a:rPr>
              <a:t>4. Analyze the internal and external factors that influence sexual decision making and activity</a:t>
            </a:r>
          </a:p>
          <a:p>
            <a:pPr marL="914400" lvl="1" indent="-457200"/>
            <a:r>
              <a:rPr lang="en-US" sz="2000" b="1" dirty="0" smtClean="0"/>
              <a:t>Prepared Graduates</a:t>
            </a:r>
            <a:r>
              <a:rPr lang="en-US" sz="2000" dirty="0" smtClean="0"/>
              <a:t>:  </a:t>
            </a:r>
            <a:r>
              <a:rPr lang="en-US" sz="2000" dirty="0" smtClean="0">
                <a:solidFill>
                  <a:srgbClr val="0070C0"/>
                </a:solidFill>
              </a:rPr>
              <a:t>Apply knowledge and skills necessary to make personal decisions that promote healthy relationships and sexual and reproductive health</a:t>
            </a:r>
          </a:p>
          <a:p>
            <a:pPr marL="914400" lvl="1" indent="-457200"/>
            <a:r>
              <a:rPr lang="en-US" sz="2000" b="1" dirty="0" smtClean="0"/>
              <a:t>Evidence Outcomes:</a:t>
            </a:r>
          </a:p>
          <a:p>
            <a:pPr marL="914400" lvl="1" indent="-457200"/>
            <a:r>
              <a:rPr lang="en-US" sz="2000" b="1" dirty="0" smtClean="0"/>
              <a:t>	Students can:</a:t>
            </a:r>
          </a:p>
          <a:p>
            <a:pPr marL="914400" lvl="1" indent="-457200"/>
            <a:r>
              <a:rPr lang="en-US" sz="2000" b="1" dirty="0" smtClean="0"/>
              <a:t>	</a:t>
            </a:r>
            <a:r>
              <a:rPr lang="en-US" sz="2000" dirty="0" smtClean="0">
                <a:solidFill>
                  <a:schemeClr val="accent4">
                    <a:lumMod val="75000"/>
                  </a:schemeClr>
                </a:solidFill>
              </a:rPr>
              <a:t>a) Describe a variety of external influences such as parents, the media, culture, peers, and society that affect sexual decision making and sexual activity</a:t>
            </a:r>
          </a:p>
          <a:p>
            <a:pPr marL="914400" lvl="1" indent="-457200"/>
            <a:r>
              <a:rPr lang="en-US" sz="2000" dirty="0" smtClean="0">
                <a:solidFill>
                  <a:schemeClr val="accent4">
                    <a:lumMod val="75000"/>
                  </a:schemeClr>
                </a:solidFill>
              </a:rPr>
              <a:t>	b) Describe how internal influences such as curiosity, hormones, interests, desires, fears, and feelings affect sexual decision making and sexual activity</a:t>
            </a:r>
          </a:p>
          <a:p>
            <a:pPr marL="914400" lvl="1" indent="-457200"/>
            <a:r>
              <a:rPr lang="en-US" sz="2000" dirty="0" smtClean="0">
                <a:solidFill>
                  <a:schemeClr val="accent4">
                    <a:lumMod val="75000"/>
                  </a:schemeClr>
                </a:solidFill>
              </a:rPr>
              <a:t>	c) Describe how personal, peer, and family values influence decisions about sexual and reproductive health</a:t>
            </a:r>
            <a:br>
              <a:rPr lang="en-US" sz="2000" dirty="0" smtClean="0">
                <a:solidFill>
                  <a:schemeClr val="accent4">
                    <a:lumMod val="75000"/>
                  </a:schemeClr>
                </a:solidFill>
              </a:rPr>
            </a:br>
            <a:r>
              <a:rPr lang="en-US" sz="2000" dirty="0" smtClean="0">
                <a:solidFill>
                  <a:schemeClr val="accent4">
                    <a:lumMod val="75000"/>
                  </a:schemeClr>
                </a:solidFill>
              </a:rPr>
              <a:t>d) Analyze the discrepancies between perceived and actual sexual activity</a:t>
            </a:r>
            <a:endParaRPr lang="en-US" sz="2200" dirty="0" smtClean="0">
              <a:solidFill>
                <a:srgbClr val="0070C0"/>
              </a:solidFill>
            </a:endParaRPr>
          </a:p>
        </p:txBody>
      </p:sp>
      <p:sp>
        <p:nvSpPr>
          <p:cNvPr id="8" name="Title 1"/>
          <p:cNvSpPr txBox="1">
            <a:spLocks/>
          </p:cNvSpPr>
          <p:nvPr/>
        </p:nvSpPr>
        <p:spPr>
          <a:xfrm flipH="1">
            <a:off x="0" y="0"/>
            <a:ext cx="2819400" cy="1371600"/>
          </a:xfrm>
          <a:prstGeom prst="rect">
            <a:avLst/>
          </a:prstGeom>
        </p:spPr>
        <p:txBody>
          <a:bodyPr vert="horz" lIns="73152" rIns="45720" bIns="0" rtlCol="0" anchor="ctr" anchorCtr="1">
            <a:noAutofit/>
            <a:scene3d>
              <a:camera prst="orthographicFront"/>
              <a:lightRig rig="threePt" dir="t">
                <a:rot lat="0" lon="0" rev="4800000"/>
              </a:lightRig>
            </a:scene3d>
            <a:sp3d prstMaterial="matte"/>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chemeClr val="accent1">
                    <a:satMod val="150000"/>
                  </a:schemeClr>
                </a:solidFill>
                <a:effectLst/>
                <a:uLnTx/>
                <a:uFillTx/>
                <a:latin typeface="+mj-lt"/>
                <a:ea typeface="+mj-ea"/>
                <a:cs typeface="+mj-cs"/>
              </a:rPr>
              <a:t>STANDARD:</a:t>
            </a:r>
            <a:r>
              <a:rPr kumimoji="0" lang="en-US" sz="2800" b="0" i="0" u="none" strike="noStrike" kern="1200" cap="none" spc="0" normalizeH="0" baseline="0" noProof="0" dirty="0" smtClean="0">
                <a:ln>
                  <a:noFill/>
                </a:ln>
                <a:solidFill>
                  <a:schemeClr val="accent1">
                    <a:satMod val="150000"/>
                  </a:schemeClr>
                </a:solidFill>
                <a:effectLst/>
                <a:uLnTx/>
                <a:uFillTx/>
                <a:latin typeface="+mj-lt"/>
                <a:ea typeface="+mj-ea"/>
                <a:cs typeface="+mj-cs"/>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accent1">
                    <a:satMod val="150000"/>
                  </a:schemeClr>
                </a:solidFill>
                <a:effectLst/>
                <a:uLnTx/>
                <a:uFillTx/>
                <a:latin typeface="+mj-lt"/>
                <a:ea typeface="+mj-ea"/>
                <a:cs typeface="+mj-cs"/>
              </a:rPr>
              <a:t>Physical and Personal</a:t>
            </a:r>
            <a:r>
              <a:rPr kumimoji="0" lang="en-US" sz="2800" b="0" i="0" u="none" strike="noStrike" kern="1200" cap="none" spc="0" normalizeH="0" noProof="0" dirty="0" smtClean="0">
                <a:ln>
                  <a:noFill/>
                </a:ln>
                <a:solidFill>
                  <a:schemeClr val="accent1">
                    <a:satMod val="150000"/>
                  </a:schemeClr>
                </a:solidFill>
                <a:effectLst/>
                <a:uLnTx/>
                <a:uFillTx/>
                <a:latin typeface="+mj-lt"/>
                <a:ea typeface="+mj-ea"/>
                <a:cs typeface="+mj-cs"/>
              </a:rPr>
              <a:t> Wellness</a:t>
            </a:r>
            <a:endParaRPr kumimoji="0" lang="en-US" sz="2800" b="0" i="0" u="none" strike="noStrike" kern="1200" cap="none" spc="0" normalizeH="0" baseline="0" noProof="0" dirty="0">
              <a:ln>
                <a:noFill/>
              </a:ln>
              <a:solidFill>
                <a:schemeClr val="accent1">
                  <a:satMod val="150000"/>
                </a:schemeClr>
              </a:solidFill>
              <a:effectLst/>
              <a:uLnTx/>
              <a:uFillTx/>
              <a:latin typeface="+mj-lt"/>
              <a:ea typeface="+mj-ea"/>
              <a:cs typeface="+mj-cs"/>
            </a:endParaRPr>
          </a:p>
        </p:txBody>
      </p:sp>
      <p:pic>
        <p:nvPicPr>
          <p:cNvPr id="7" name="Picture 11" descr="C:\Documents and Settings\csmith\Local Settings\Temporary Internet Files\Content.IE5\AKYUUWGI\MC900060031[1].wmf"/>
          <p:cNvPicPr>
            <a:picLocks noChangeAspect="1" noChangeArrowheads="1"/>
          </p:cNvPicPr>
          <p:nvPr/>
        </p:nvPicPr>
        <p:blipFill>
          <a:blip r:embed="rId4" cstate="print"/>
          <a:srcRect/>
          <a:stretch>
            <a:fillRect/>
          </a:stretch>
        </p:blipFill>
        <p:spPr bwMode="auto">
          <a:xfrm>
            <a:off x="8153400" y="1"/>
            <a:ext cx="990600" cy="969005"/>
          </a:xfrm>
          <a:prstGeom prst="rect">
            <a:avLst/>
          </a:prstGeom>
          <a:noFill/>
        </p:spPr>
      </p:pic>
      <p:pic>
        <p:nvPicPr>
          <p:cNvPr id="6" name="Recorded Sound">
            <a:hlinkClick r:id="" action="ppaction://media"/>
          </p:cNvPr>
          <p:cNvPicPr>
            <a:picLocks noRot="1" noChangeAspect="1"/>
          </p:cNvPicPr>
          <p:nvPr>
            <a:wavAudioFile r:embed="rId1" name="Recorded Sound"/>
          </p:nvPr>
        </p:nvPicPr>
        <p:blipFill>
          <a:blip r:embed="rId5" cstate="print"/>
          <a:stretch>
            <a:fillRect/>
          </a:stretch>
        </p:blipFill>
        <p:spPr>
          <a:xfrm>
            <a:off x="152400" y="6019800"/>
            <a:ext cx="533400" cy="533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ox(in)">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box(in)">
                                      <p:cBhvr>
                                        <p:cTn id="15" dur="500"/>
                                        <p:tgtEl>
                                          <p:spTgt spid="4">
                                            <p:txEl>
                                              <p:pRg st="2" end="2"/>
                                            </p:txEl>
                                          </p:spTgt>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box(in)">
                                      <p:cBhvr>
                                        <p:cTn id="18" dur="500"/>
                                        <p:tgtEl>
                                          <p:spTgt spid="4">
                                            <p:txEl>
                                              <p:pRg st="3" end="3"/>
                                            </p:txEl>
                                          </p:spTgt>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box(in)">
                                      <p:cBhvr>
                                        <p:cTn id="21" dur="500"/>
                                        <p:tgtEl>
                                          <p:spTgt spid="4">
                                            <p:txEl>
                                              <p:pRg st="4" end="4"/>
                                            </p:txEl>
                                          </p:spTgt>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box(in)">
                                      <p:cBhvr>
                                        <p:cTn id="24" dur="500"/>
                                        <p:tgtEl>
                                          <p:spTgt spid="4">
                                            <p:txEl>
                                              <p:pRg st="5" end="5"/>
                                            </p:txEl>
                                          </p:spTgt>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box(in)">
                                      <p:cBhvr>
                                        <p:cTn id="27" dur="500"/>
                                        <p:tgtEl>
                                          <p:spTgt spid="4">
                                            <p:txEl>
                                              <p:pRg st="6" end="6"/>
                                            </p:txEl>
                                          </p:spTgt>
                                        </p:tgtEl>
                                      </p:cBhvr>
                                    </p:animEffect>
                                  </p:childTnLst>
                                </p:cTn>
                              </p:par>
                              <p:par>
                                <p:cTn id="28" presetID="1"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childTnLst>
                                </p:cTn>
                              </p:par>
                            </p:childTnLst>
                          </p:cTn>
                        </p:par>
                        <p:par>
                          <p:cTn id="30" fill="hold">
                            <p:stCondLst>
                              <p:cond delay="500"/>
                            </p:stCondLst>
                            <p:childTnLst>
                              <p:par>
                                <p:cTn id="31" presetID="1" presetClass="mediacall" presetSubtype="0" fill="hold" nodeType="afterEffect">
                                  <p:stCondLst>
                                    <p:cond delay="0"/>
                                  </p:stCondLst>
                                  <p:childTnLst>
                                    <p:cmd type="call" cmd="playFrom(0.0)">
                                      <p:cBhvr>
                                        <p:cTn id="32" dur="5000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33"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0"/>
            <a:ext cx="6248400" cy="1371600"/>
          </a:xfrm>
        </p:spPr>
        <p:txBody>
          <a:bodyPr>
            <a:noAutofit/>
          </a:bodyPr>
          <a:lstStyle/>
          <a:p>
            <a:pPr algn="ctr"/>
            <a:r>
              <a:rPr lang="en-US" sz="4000" dirty="0" smtClean="0"/>
              <a:t>Grade Level Expectations</a:t>
            </a:r>
            <a:endParaRPr lang="en-US" sz="4000" b="0" dirty="0"/>
          </a:p>
        </p:txBody>
      </p:sp>
      <p:sp>
        <p:nvSpPr>
          <p:cNvPr id="4" name="Text Placeholder 3"/>
          <p:cNvSpPr>
            <a:spLocks noGrp="1"/>
          </p:cNvSpPr>
          <p:nvPr>
            <p:ph type="body" sz="half" idx="2"/>
          </p:nvPr>
        </p:nvSpPr>
        <p:spPr>
          <a:xfrm>
            <a:off x="0" y="1447800"/>
            <a:ext cx="9220200" cy="5334000"/>
          </a:xfrm>
        </p:spPr>
        <p:txBody>
          <a:bodyPr>
            <a:noAutofit/>
          </a:bodyPr>
          <a:lstStyle/>
          <a:p>
            <a:r>
              <a:rPr lang="en-US" sz="2200" dirty="0" smtClean="0">
                <a:solidFill>
                  <a:schemeClr val="accent4">
                    <a:lumMod val="75000"/>
                  </a:schemeClr>
                </a:solidFill>
              </a:rPr>
              <a:t>5. Define sexually transmitted diseases, including HIV / AIDS</a:t>
            </a:r>
          </a:p>
          <a:p>
            <a:pPr marL="914400" lvl="1" indent="-457200"/>
            <a:r>
              <a:rPr lang="en-US" sz="2000" b="1" dirty="0" smtClean="0"/>
              <a:t>Prepared Graduates</a:t>
            </a:r>
            <a:r>
              <a:rPr lang="en-US" sz="2000" dirty="0" smtClean="0"/>
              <a:t>:  </a:t>
            </a:r>
            <a:r>
              <a:rPr lang="en-US" sz="2000" dirty="0" smtClean="0">
                <a:solidFill>
                  <a:srgbClr val="0070C0"/>
                </a:solidFill>
              </a:rPr>
              <a:t>Apply knowledge and skills necessary to make personal decisions that promote healthy relationships and sexual and reproductive health</a:t>
            </a:r>
          </a:p>
          <a:p>
            <a:pPr marL="914400" lvl="1" indent="-457200"/>
            <a:r>
              <a:rPr lang="en-US" sz="2000" b="1" dirty="0" smtClean="0"/>
              <a:t>Evidence Outcomes:</a:t>
            </a:r>
          </a:p>
          <a:p>
            <a:pPr marL="914400" lvl="1" indent="-457200"/>
            <a:r>
              <a:rPr lang="en-US" sz="2000" b="1" dirty="0" smtClean="0"/>
              <a:t>	Students can:</a:t>
            </a:r>
          </a:p>
          <a:p>
            <a:pPr marL="914400" lvl="1" indent="-457200"/>
            <a:r>
              <a:rPr lang="en-US" sz="2000" b="1" dirty="0" smtClean="0"/>
              <a:t>	</a:t>
            </a:r>
            <a:r>
              <a:rPr lang="en-US" sz="2000" dirty="0" smtClean="0">
                <a:solidFill>
                  <a:schemeClr val="accent4">
                    <a:lumMod val="75000"/>
                  </a:schemeClr>
                </a:solidFill>
              </a:rPr>
              <a:t>a) Describe the effects of HIV infection on the body</a:t>
            </a:r>
          </a:p>
          <a:p>
            <a:pPr marL="914400" lvl="1" indent="-457200"/>
            <a:r>
              <a:rPr lang="en-US" sz="2000" dirty="0" smtClean="0">
                <a:solidFill>
                  <a:schemeClr val="accent4">
                    <a:lumMod val="75000"/>
                  </a:schemeClr>
                </a:solidFill>
              </a:rPr>
              <a:t>	b) Explain how HIV is and is not contracted</a:t>
            </a:r>
          </a:p>
          <a:p>
            <a:pPr marL="914400" lvl="1" indent="-457200"/>
            <a:r>
              <a:rPr lang="en-US" sz="2000" dirty="0" smtClean="0">
                <a:solidFill>
                  <a:schemeClr val="accent4">
                    <a:lumMod val="75000"/>
                  </a:schemeClr>
                </a:solidFill>
              </a:rPr>
              <a:t>	c) Define common STDs</a:t>
            </a:r>
            <a:endParaRPr lang="en-US" sz="2200" dirty="0" smtClean="0">
              <a:solidFill>
                <a:srgbClr val="0070C0"/>
              </a:solidFill>
            </a:endParaRPr>
          </a:p>
        </p:txBody>
      </p:sp>
      <p:sp>
        <p:nvSpPr>
          <p:cNvPr id="8" name="Title 1"/>
          <p:cNvSpPr txBox="1">
            <a:spLocks/>
          </p:cNvSpPr>
          <p:nvPr/>
        </p:nvSpPr>
        <p:spPr>
          <a:xfrm flipH="1">
            <a:off x="0" y="0"/>
            <a:ext cx="2819400" cy="1371600"/>
          </a:xfrm>
          <a:prstGeom prst="rect">
            <a:avLst/>
          </a:prstGeom>
        </p:spPr>
        <p:txBody>
          <a:bodyPr vert="horz" lIns="73152" rIns="45720" bIns="0" rtlCol="0" anchor="ctr" anchorCtr="1">
            <a:noAutofit/>
            <a:scene3d>
              <a:camera prst="orthographicFront"/>
              <a:lightRig rig="threePt" dir="t">
                <a:rot lat="0" lon="0" rev="4800000"/>
              </a:lightRig>
            </a:scene3d>
            <a:sp3d prstMaterial="matte"/>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chemeClr val="accent1">
                    <a:satMod val="150000"/>
                  </a:schemeClr>
                </a:solidFill>
                <a:effectLst/>
                <a:uLnTx/>
                <a:uFillTx/>
                <a:latin typeface="+mj-lt"/>
                <a:ea typeface="+mj-ea"/>
                <a:cs typeface="+mj-cs"/>
              </a:rPr>
              <a:t>STANDARD:</a:t>
            </a:r>
            <a:r>
              <a:rPr kumimoji="0" lang="en-US" sz="2800" b="0" i="0" u="none" strike="noStrike" kern="1200" cap="none" spc="0" normalizeH="0" baseline="0" noProof="0" dirty="0" smtClean="0">
                <a:ln>
                  <a:noFill/>
                </a:ln>
                <a:solidFill>
                  <a:schemeClr val="accent1">
                    <a:satMod val="150000"/>
                  </a:schemeClr>
                </a:solidFill>
                <a:effectLst/>
                <a:uLnTx/>
                <a:uFillTx/>
                <a:latin typeface="+mj-lt"/>
                <a:ea typeface="+mj-ea"/>
                <a:cs typeface="+mj-cs"/>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accent1">
                    <a:satMod val="150000"/>
                  </a:schemeClr>
                </a:solidFill>
                <a:effectLst/>
                <a:uLnTx/>
                <a:uFillTx/>
                <a:latin typeface="+mj-lt"/>
                <a:ea typeface="+mj-ea"/>
                <a:cs typeface="+mj-cs"/>
              </a:rPr>
              <a:t>Physical and Personal</a:t>
            </a:r>
            <a:r>
              <a:rPr kumimoji="0" lang="en-US" sz="2800" b="0" i="0" u="none" strike="noStrike" kern="1200" cap="none" spc="0" normalizeH="0" noProof="0" dirty="0" smtClean="0">
                <a:ln>
                  <a:noFill/>
                </a:ln>
                <a:solidFill>
                  <a:schemeClr val="accent1">
                    <a:satMod val="150000"/>
                  </a:schemeClr>
                </a:solidFill>
                <a:effectLst/>
                <a:uLnTx/>
                <a:uFillTx/>
                <a:latin typeface="+mj-lt"/>
                <a:ea typeface="+mj-ea"/>
                <a:cs typeface="+mj-cs"/>
              </a:rPr>
              <a:t> Wellness</a:t>
            </a:r>
            <a:endParaRPr kumimoji="0" lang="en-US" sz="2800" b="0" i="0" u="none" strike="noStrike" kern="1200" cap="none" spc="0" normalizeH="0" baseline="0" noProof="0" dirty="0">
              <a:ln>
                <a:noFill/>
              </a:ln>
              <a:solidFill>
                <a:schemeClr val="accent1">
                  <a:satMod val="150000"/>
                </a:schemeClr>
              </a:solidFill>
              <a:effectLst/>
              <a:uLnTx/>
              <a:uFillTx/>
              <a:latin typeface="+mj-lt"/>
              <a:ea typeface="+mj-ea"/>
              <a:cs typeface="+mj-cs"/>
            </a:endParaRPr>
          </a:p>
        </p:txBody>
      </p:sp>
      <p:pic>
        <p:nvPicPr>
          <p:cNvPr id="7" name="Picture 11" descr="C:\Documents and Settings\csmith\Local Settings\Temporary Internet Files\Content.IE5\AKYUUWGI\MC900060031[1].wmf"/>
          <p:cNvPicPr>
            <a:picLocks noChangeAspect="1" noChangeArrowheads="1"/>
          </p:cNvPicPr>
          <p:nvPr/>
        </p:nvPicPr>
        <p:blipFill>
          <a:blip r:embed="rId4" cstate="print"/>
          <a:srcRect/>
          <a:stretch>
            <a:fillRect/>
          </a:stretch>
        </p:blipFill>
        <p:spPr bwMode="auto">
          <a:xfrm>
            <a:off x="8153400" y="1"/>
            <a:ext cx="990600" cy="969005"/>
          </a:xfrm>
          <a:prstGeom prst="rect">
            <a:avLst/>
          </a:prstGeom>
          <a:noFill/>
        </p:spPr>
      </p:pic>
      <p:pic>
        <p:nvPicPr>
          <p:cNvPr id="6" name="Recorded Sound">
            <a:hlinkClick r:id="" action="ppaction://media"/>
          </p:cNvPr>
          <p:cNvPicPr>
            <a:picLocks noRot="1" noChangeAspect="1"/>
          </p:cNvPicPr>
          <p:nvPr>
            <a:wavAudioFile r:embed="rId1" name="Recorded Sound"/>
          </p:nvPr>
        </p:nvPicPr>
        <p:blipFill>
          <a:blip r:embed="rId5" cstate="print"/>
          <a:stretch>
            <a:fillRect/>
          </a:stretch>
        </p:blipFill>
        <p:spPr>
          <a:xfrm>
            <a:off x="8305800" y="6019800"/>
            <a:ext cx="838200" cy="838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ox(in)">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box(in)">
                                      <p:cBhvr>
                                        <p:cTn id="15" dur="500"/>
                                        <p:tgtEl>
                                          <p:spTgt spid="4">
                                            <p:txEl>
                                              <p:pRg st="2" end="2"/>
                                            </p:txEl>
                                          </p:spTgt>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box(in)">
                                      <p:cBhvr>
                                        <p:cTn id="18" dur="500"/>
                                        <p:tgtEl>
                                          <p:spTgt spid="4">
                                            <p:txEl>
                                              <p:pRg st="3" end="3"/>
                                            </p:txEl>
                                          </p:spTgt>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box(in)">
                                      <p:cBhvr>
                                        <p:cTn id="21" dur="500"/>
                                        <p:tgtEl>
                                          <p:spTgt spid="4">
                                            <p:txEl>
                                              <p:pRg st="4" end="4"/>
                                            </p:txEl>
                                          </p:spTgt>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box(in)">
                                      <p:cBhvr>
                                        <p:cTn id="24" dur="500"/>
                                        <p:tgtEl>
                                          <p:spTgt spid="4">
                                            <p:txEl>
                                              <p:pRg st="5" end="5"/>
                                            </p:txEl>
                                          </p:spTgt>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box(in)">
                                      <p:cBhvr>
                                        <p:cTn id="27" dur="500"/>
                                        <p:tgtEl>
                                          <p:spTgt spid="4">
                                            <p:txEl>
                                              <p:pRg st="6" end="6"/>
                                            </p:txEl>
                                          </p:spTgt>
                                        </p:tgtEl>
                                      </p:cBhvr>
                                    </p:animEffect>
                                  </p:childTnLst>
                                </p:cTn>
                              </p:par>
                              <p:par>
                                <p:cTn id="28" presetID="1"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childTnLst>
                                </p:cTn>
                              </p:par>
                            </p:childTnLst>
                          </p:cTn>
                        </p:par>
                        <p:par>
                          <p:cTn id="30" fill="hold">
                            <p:stCondLst>
                              <p:cond delay="500"/>
                            </p:stCondLst>
                            <p:childTnLst>
                              <p:par>
                                <p:cTn id="31" presetID="1" presetClass="mediacall" presetSubtype="0" fill="hold" nodeType="afterEffect">
                                  <p:stCondLst>
                                    <p:cond delay="0"/>
                                  </p:stCondLst>
                                  <p:childTnLst>
                                    <p:cmd type="call" cmd="playFrom(0.0)">
                                      <p:cBhvr>
                                        <p:cTn id="32" dur="2800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33"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bldLst>
      <p:bldP spid="4"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2166</TotalTime>
  <Words>2263</Words>
  <Application>Microsoft Office PowerPoint</Application>
  <PresentationFormat>On-screen Show (4:3)</PresentationFormat>
  <Paragraphs>257</Paragraphs>
  <Slides>21</Slides>
  <Notes>21</Notes>
  <HiddenSlides>0</HiddenSlides>
  <MMClips>21</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Module</vt:lpstr>
      <vt:lpstr>Colorado Comprehensive Health Education Standards</vt:lpstr>
      <vt:lpstr>Comprehensive Health Education Standards</vt:lpstr>
      <vt:lpstr>Physical &amp; Personal Wellness</vt:lpstr>
      <vt:lpstr>Grade Level Expectations</vt:lpstr>
      <vt:lpstr>Grade Level Expectations</vt:lpstr>
      <vt:lpstr>Grade Level Expectations</vt:lpstr>
      <vt:lpstr>Grade Level Expectations</vt:lpstr>
      <vt:lpstr>Grade Level Expectations</vt:lpstr>
      <vt:lpstr>Grade Level Expectations</vt:lpstr>
      <vt:lpstr>Emotional &amp; Social Wellness</vt:lpstr>
      <vt:lpstr>Grade Level Expectations</vt:lpstr>
      <vt:lpstr>Grade Level Expectations</vt:lpstr>
      <vt:lpstr>Grade Level Expectations</vt:lpstr>
      <vt:lpstr>Prevention &amp; Risk Management</vt:lpstr>
      <vt:lpstr> STANDARD: Prevention &amp; Risk Management</vt:lpstr>
      <vt:lpstr>Grade Level Expectations</vt:lpstr>
      <vt:lpstr>Grade Level Expectations</vt:lpstr>
      <vt:lpstr>Comprehensive Health Education</vt:lpstr>
      <vt:lpstr>Academic Standards Template</vt:lpstr>
      <vt:lpstr>HOW ARE YOU ABLE TO DO THIS WITHOUT A DEDICATED HEALTH CLASS?</vt:lpstr>
      <vt:lpstr>Thank you &amp; Evaluation</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Colorado Health Standards</dc:title>
  <dc:creator>Center Schools</dc:creator>
  <cp:lastModifiedBy>mplatt</cp:lastModifiedBy>
  <cp:revision>204</cp:revision>
  <dcterms:created xsi:type="dcterms:W3CDTF">2012-04-27T03:17:33Z</dcterms:created>
  <dcterms:modified xsi:type="dcterms:W3CDTF">2012-07-09T15:47:09Z</dcterms:modified>
</cp:coreProperties>
</file>